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53" r:id="rId54"/>
    <p:sldId id="354" r:id="rId55"/>
    <p:sldId id="371" r:id="rId56"/>
    <p:sldId id="372" r:id="rId57"/>
    <p:sldId id="373" r:id="rId58"/>
    <p:sldId id="414" r:id="rId59"/>
    <p:sldId id="415"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 id="416" r:id="rId79"/>
    <p:sldId id="418" r:id="rId80"/>
    <p:sldId id="419" r:id="rId81"/>
    <p:sldId id="420" r:id="rId82"/>
    <p:sldId id="421" r:id="rId83"/>
    <p:sldId id="422" r:id="rId84"/>
    <p:sldId id="423" r:id="rId8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 id="381"/>
            <p14:sldId id="382"/>
            <p14:sldId id="383"/>
            <p14:sldId id="384"/>
            <p14:sldId id="385"/>
            <p14:sldId id="386"/>
            <p14:sldId id="387"/>
            <p14:sldId id="388"/>
            <p14:sldId id="389"/>
            <p14:sldId id="390"/>
            <p14:sldId id="391"/>
            <p14:sldId id="392"/>
            <p14:sldId id="393"/>
            <p14:sldId id="394"/>
            <p14:sldId id="395"/>
          </p14:sldIdLst>
        </p14:section>
        <p14:section name="With The Old Breed" id="{75BE7694-C59F-43C8-A788-F54FAED95378}">
          <p14:sldIdLst>
            <p14:sldId id="353"/>
            <p14:sldId id="354"/>
            <p14:sldId id="371"/>
            <p14:sldId id="372"/>
            <p14:sldId id="373"/>
          </p14:sldIdLst>
        </p14:section>
        <p14:section name="Military Image Assignment" id="{5C509BEC-73FD-46AA-84F1-0A105AF1D9EB}">
          <p14:sldIdLst>
            <p14:sldId id="414"/>
            <p14:sldId id="415"/>
          </p14:sldIdLst>
        </p14:section>
        <p14:section name="Deterrence" id="{E87AA077-6AA9-427E-B9EA-451AB7660BB3}">
          <p14:sldIdLst>
            <p14:sldId id="396"/>
            <p14:sldId id="397"/>
            <p14:sldId id="398"/>
            <p14:sldId id="399"/>
          </p14:sldIdLst>
        </p14:section>
        <p14:section name="Korean War" id="{1048E30D-A6F8-45DE-A3C6-ED7638E489AC}">
          <p14:sldIdLst>
            <p14:sldId id="400"/>
            <p14:sldId id="401"/>
            <p14:sldId id="402"/>
            <p14:sldId id="403"/>
            <p14:sldId id="404"/>
          </p14:sldIdLst>
        </p14:section>
        <p14:section name="Vietnam War" id="{6C5DEFA1-B3DC-4382-B3A3-0BB0DBF654F4}">
          <p14:sldIdLst>
            <p14:sldId id="405"/>
            <p14:sldId id="406"/>
            <p14:sldId id="407"/>
            <p14:sldId id="408"/>
            <p14:sldId id="409"/>
            <p14:sldId id="410"/>
            <p14:sldId id="411"/>
            <p14:sldId id="412"/>
            <p14:sldId id="413"/>
            <p14:sldId id="416"/>
            <p14:sldId id="418"/>
          </p14:sldIdLst>
        </p14:section>
        <p14:section name="Decline and Recovery" id="{1D6F0FA6-8C17-4D67-AAE8-77B920A727F2}">
          <p14:sldIdLst>
            <p14:sldId id="419"/>
            <p14:sldId id="420"/>
            <p14:sldId id="421"/>
            <p14:sldId id="422"/>
            <p14:sldId id="4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8B3300-80D5-481C-AEA0-15BA5BFA3699}" v="15" dt="2024-12-02T23:01:22.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58" d="100"/>
          <a:sy n="58" d="100"/>
        </p:scale>
        <p:origin x="213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BE8B3300-80D5-481C-AEA0-15BA5BFA3699}"/>
    <pc:docChg chg="custSel addSld delSld modSld addSection modSection">
      <pc:chgData name="William Roosa" userId="b17c6545b7781650" providerId="LiveId" clId="{BE8B3300-80D5-481C-AEA0-15BA5BFA3699}" dt="2024-12-02T23:01:22.940" v="4473" actId="1076"/>
      <pc:docMkLst>
        <pc:docMk/>
      </pc:docMkLst>
      <pc:sldChg chg="modSp mod">
        <pc:chgData name="William Roosa" userId="b17c6545b7781650" providerId="LiveId" clId="{BE8B3300-80D5-481C-AEA0-15BA5BFA3699}" dt="2024-12-02T22:38:09.445" v="4237" actId="20577"/>
        <pc:sldMkLst>
          <pc:docMk/>
          <pc:sldMk cId="418234747" sldId="351"/>
        </pc:sldMkLst>
        <pc:spChg chg="mod">
          <ac:chgData name="William Roosa" userId="b17c6545b7781650" providerId="LiveId" clId="{BE8B3300-80D5-481C-AEA0-15BA5BFA3699}" dt="2024-12-02T22:38:09.445" v="4237" actId="20577"/>
          <ac:spMkLst>
            <pc:docMk/>
            <pc:sldMk cId="418234747" sldId="351"/>
            <ac:spMk id="2" creationId="{23308153-8375-377E-9A35-4A78BA0DB04F}"/>
          </ac:spMkLst>
        </pc:spChg>
        <pc:picChg chg="mod">
          <ac:chgData name="William Roosa" userId="b17c6545b7781650" providerId="LiveId" clId="{BE8B3300-80D5-481C-AEA0-15BA5BFA3699}" dt="2024-12-02T22:37:50.800" v="4178" actId="1076"/>
          <ac:picMkLst>
            <pc:docMk/>
            <pc:sldMk cId="418234747" sldId="351"/>
            <ac:picMk id="3" creationId="{0273B270-66A4-F7E8-2511-69CCDF870DAB}"/>
          </ac:picMkLst>
        </pc:picChg>
        <pc:picChg chg="mod">
          <ac:chgData name="William Roosa" userId="b17c6545b7781650" providerId="LiveId" clId="{BE8B3300-80D5-481C-AEA0-15BA5BFA3699}" dt="2024-12-02T22:37:49.307" v="4177" actId="14100"/>
          <ac:picMkLst>
            <pc:docMk/>
            <pc:sldMk cId="418234747" sldId="351"/>
            <ac:picMk id="5" creationId="{1CE4FB51-0620-425D-F886-FFF2016F2FCC}"/>
          </ac:picMkLst>
        </pc:picChg>
        <pc:picChg chg="mod">
          <ac:chgData name="William Roosa" userId="b17c6545b7781650" providerId="LiveId" clId="{BE8B3300-80D5-481C-AEA0-15BA5BFA3699}" dt="2024-12-02T22:37:54.215" v="4180" actId="1076"/>
          <ac:picMkLst>
            <pc:docMk/>
            <pc:sldMk cId="418234747" sldId="351"/>
            <ac:picMk id="43012" creationId="{57A3AA6C-92EA-9808-C381-BB68B1A3E4A5}"/>
          </ac:picMkLst>
        </pc:picChg>
      </pc:sldChg>
      <pc:sldChg chg="modSp mod">
        <pc:chgData name="William Roosa" userId="b17c6545b7781650" providerId="LiveId" clId="{BE8B3300-80D5-481C-AEA0-15BA5BFA3699}" dt="2024-12-02T23:01:22.940" v="4473" actId="1076"/>
        <pc:sldMkLst>
          <pc:docMk/>
          <pc:sldMk cId="2614466509" sldId="370"/>
        </pc:sldMkLst>
        <pc:spChg chg="mod">
          <ac:chgData name="William Roosa" userId="b17c6545b7781650" providerId="LiveId" clId="{BE8B3300-80D5-481C-AEA0-15BA5BFA3699}" dt="2024-12-02T23:01:18.913" v="4471" actId="33524"/>
          <ac:spMkLst>
            <pc:docMk/>
            <pc:sldMk cId="2614466509" sldId="370"/>
            <ac:spMk id="2" creationId="{63E8A254-676E-6947-7A55-4955D35B1BAC}"/>
          </ac:spMkLst>
        </pc:spChg>
        <pc:picChg chg="mod">
          <ac:chgData name="William Roosa" userId="b17c6545b7781650" providerId="LiveId" clId="{BE8B3300-80D5-481C-AEA0-15BA5BFA3699}" dt="2024-12-02T23:01:14.073" v="4470" actId="1076"/>
          <ac:picMkLst>
            <pc:docMk/>
            <pc:sldMk cId="2614466509" sldId="370"/>
            <ac:picMk id="3" creationId="{80AF2690-E8A1-ADA8-9094-5C885A5222DC}"/>
          </ac:picMkLst>
        </pc:picChg>
        <pc:picChg chg="mod">
          <ac:chgData name="William Roosa" userId="b17c6545b7781650" providerId="LiveId" clId="{BE8B3300-80D5-481C-AEA0-15BA5BFA3699}" dt="2024-12-02T23:01:22.940" v="4473" actId="1076"/>
          <ac:picMkLst>
            <pc:docMk/>
            <pc:sldMk cId="2614466509" sldId="370"/>
            <ac:picMk id="4" creationId="{18ACDF43-D02C-F767-E4D1-633BB8ADD293}"/>
          </ac:picMkLst>
        </pc:picChg>
      </pc:sldChg>
      <pc:sldChg chg="modSp mod">
        <pc:chgData name="William Roosa" userId="b17c6545b7781650" providerId="LiveId" clId="{BE8B3300-80D5-481C-AEA0-15BA5BFA3699}" dt="2024-12-02T22:51:48.397" v="4307" actId="20577"/>
        <pc:sldMkLst>
          <pc:docMk/>
          <pc:sldMk cId="2737143908" sldId="410"/>
        </pc:sldMkLst>
        <pc:spChg chg="mod">
          <ac:chgData name="William Roosa" userId="b17c6545b7781650" providerId="LiveId" clId="{BE8B3300-80D5-481C-AEA0-15BA5BFA3699}" dt="2024-12-02T22:51:48.397" v="4307" actId="20577"/>
          <ac:spMkLst>
            <pc:docMk/>
            <pc:sldMk cId="2737143908" sldId="410"/>
            <ac:spMk id="2" creationId="{15282202-98C5-C3AE-788B-C4CD02213342}"/>
          </ac:spMkLst>
        </pc:spChg>
      </pc:sldChg>
      <pc:sldChg chg="modSp mod">
        <pc:chgData name="William Roosa" userId="b17c6545b7781650" providerId="LiveId" clId="{BE8B3300-80D5-481C-AEA0-15BA5BFA3699}" dt="2024-11-27T17:30:16.332" v="548" actId="20577"/>
        <pc:sldMkLst>
          <pc:docMk/>
          <pc:sldMk cId="2039797037" sldId="419"/>
        </pc:sldMkLst>
        <pc:spChg chg="mod">
          <ac:chgData name="William Roosa" userId="b17c6545b7781650" providerId="LiveId" clId="{BE8B3300-80D5-481C-AEA0-15BA5BFA3699}" dt="2024-11-27T17:30:16.332" v="548" actId="20577"/>
          <ac:spMkLst>
            <pc:docMk/>
            <pc:sldMk cId="2039797037" sldId="419"/>
            <ac:spMk id="3" creationId="{070A112E-A8B1-F7CC-4210-37795F782769}"/>
          </ac:spMkLst>
        </pc:spChg>
      </pc:sldChg>
      <pc:sldChg chg="addSp modSp new mod">
        <pc:chgData name="William Roosa" userId="b17c6545b7781650" providerId="LiveId" clId="{BE8B3300-80D5-481C-AEA0-15BA5BFA3699}" dt="2024-11-27T17:29:27.067" v="495" actId="1076"/>
        <pc:sldMkLst>
          <pc:docMk/>
          <pc:sldMk cId="984798233" sldId="420"/>
        </pc:sldMkLst>
        <pc:spChg chg="add mod">
          <ac:chgData name="William Roosa" userId="b17c6545b7781650" providerId="LiveId" clId="{BE8B3300-80D5-481C-AEA0-15BA5BFA3699}" dt="2024-11-27T17:27:36.425" v="467" actId="20577"/>
          <ac:spMkLst>
            <pc:docMk/>
            <pc:sldMk cId="984798233" sldId="420"/>
            <ac:spMk id="2" creationId="{FD5FFAEC-3EE5-A1D5-904F-4D46DD669EF3}"/>
          </ac:spMkLst>
        </pc:spChg>
        <pc:picChg chg="add mod">
          <ac:chgData name="William Roosa" userId="b17c6545b7781650" providerId="LiveId" clId="{BE8B3300-80D5-481C-AEA0-15BA5BFA3699}" dt="2024-11-27T17:27:56.519" v="469" actId="1076"/>
          <ac:picMkLst>
            <pc:docMk/>
            <pc:sldMk cId="984798233" sldId="420"/>
            <ac:picMk id="4" creationId="{15882E5D-CEC7-A303-7FCA-39BC27DBF246}"/>
          </ac:picMkLst>
        </pc:picChg>
        <pc:picChg chg="add mod">
          <ac:chgData name="William Roosa" userId="b17c6545b7781650" providerId="LiveId" clId="{BE8B3300-80D5-481C-AEA0-15BA5BFA3699}" dt="2024-11-27T17:28:52.150" v="483" actId="1076"/>
          <ac:picMkLst>
            <pc:docMk/>
            <pc:sldMk cId="984798233" sldId="420"/>
            <ac:picMk id="6" creationId="{CEF13261-A472-4F41-E8CC-6929FFF9F128}"/>
          </ac:picMkLst>
        </pc:picChg>
        <pc:picChg chg="add mod">
          <ac:chgData name="William Roosa" userId="b17c6545b7781650" providerId="LiveId" clId="{BE8B3300-80D5-481C-AEA0-15BA5BFA3699}" dt="2024-11-27T17:29:19.200" v="489" actId="1076"/>
          <ac:picMkLst>
            <pc:docMk/>
            <pc:sldMk cId="984798233" sldId="420"/>
            <ac:picMk id="7" creationId="{15B5619B-2EF1-AEDD-2108-567493767D0B}"/>
          </ac:picMkLst>
        </pc:picChg>
        <pc:picChg chg="add mod">
          <ac:chgData name="William Roosa" userId="b17c6545b7781650" providerId="LiveId" clId="{BE8B3300-80D5-481C-AEA0-15BA5BFA3699}" dt="2024-11-27T17:29:20.174" v="490" actId="1076"/>
          <ac:picMkLst>
            <pc:docMk/>
            <pc:sldMk cId="984798233" sldId="420"/>
            <ac:picMk id="9" creationId="{D700ECF9-3F49-E2B8-73A0-093842ECFC08}"/>
          </ac:picMkLst>
        </pc:picChg>
        <pc:picChg chg="add mod">
          <ac:chgData name="William Roosa" userId="b17c6545b7781650" providerId="LiveId" clId="{BE8B3300-80D5-481C-AEA0-15BA5BFA3699}" dt="2024-11-27T17:29:27.067" v="495" actId="1076"/>
          <ac:picMkLst>
            <pc:docMk/>
            <pc:sldMk cId="984798233" sldId="420"/>
            <ac:picMk id="11" creationId="{206F2780-4307-3A99-7E99-84CF28E07562}"/>
          </ac:picMkLst>
        </pc:picChg>
      </pc:sldChg>
      <pc:sldChg chg="addSp delSp modSp new mod">
        <pc:chgData name="William Roosa" userId="b17c6545b7781650" providerId="LiveId" clId="{BE8B3300-80D5-481C-AEA0-15BA5BFA3699}" dt="2024-11-27T18:23:21.763" v="2066" actId="20577"/>
        <pc:sldMkLst>
          <pc:docMk/>
          <pc:sldMk cId="1655241139" sldId="421"/>
        </pc:sldMkLst>
        <pc:spChg chg="add mod">
          <ac:chgData name="William Roosa" userId="b17c6545b7781650" providerId="LiveId" clId="{BE8B3300-80D5-481C-AEA0-15BA5BFA3699}" dt="2024-11-27T17:46:33.162" v="1214" actId="20577"/>
          <ac:spMkLst>
            <pc:docMk/>
            <pc:sldMk cId="1655241139" sldId="421"/>
            <ac:spMk id="4" creationId="{2BF30AFC-F6B9-76EA-0A3F-95A14DD10405}"/>
          </ac:spMkLst>
        </pc:spChg>
        <pc:spChg chg="add mod">
          <ac:chgData name="William Roosa" userId="b17c6545b7781650" providerId="LiveId" clId="{BE8B3300-80D5-481C-AEA0-15BA5BFA3699}" dt="2024-11-27T18:23:21.763" v="2066" actId="20577"/>
          <ac:spMkLst>
            <pc:docMk/>
            <pc:sldMk cId="1655241139" sldId="421"/>
            <ac:spMk id="11" creationId="{A86C02A3-CCC1-26DB-9CB9-F2BD419E7668}"/>
          </ac:spMkLst>
        </pc:spChg>
        <pc:picChg chg="add del">
          <ac:chgData name="William Roosa" userId="b17c6545b7781650" providerId="LiveId" clId="{BE8B3300-80D5-481C-AEA0-15BA5BFA3699}" dt="2024-11-27T17:29:32.705" v="496" actId="478"/>
          <ac:picMkLst>
            <pc:docMk/>
            <pc:sldMk cId="1655241139" sldId="421"/>
            <ac:picMk id="3" creationId="{194F4013-45CD-BF49-8322-22AFFAFAD385}"/>
          </ac:picMkLst>
        </pc:picChg>
        <pc:picChg chg="add mod">
          <ac:chgData name="William Roosa" userId="b17c6545b7781650" providerId="LiveId" clId="{BE8B3300-80D5-481C-AEA0-15BA5BFA3699}" dt="2024-11-27T17:46:45.828" v="1216" actId="1076"/>
          <ac:picMkLst>
            <pc:docMk/>
            <pc:sldMk cId="1655241139" sldId="421"/>
            <ac:picMk id="6" creationId="{E6F8B608-5E1D-5542-9054-BE508E3C2FDF}"/>
          </ac:picMkLst>
        </pc:picChg>
        <pc:picChg chg="add mod">
          <ac:chgData name="William Roosa" userId="b17c6545b7781650" providerId="LiveId" clId="{BE8B3300-80D5-481C-AEA0-15BA5BFA3699}" dt="2024-11-27T17:46:55.629" v="1219" actId="1076"/>
          <ac:picMkLst>
            <pc:docMk/>
            <pc:sldMk cId="1655241139" sldId="421"/>
            <ac:picMk id="8" creationId="{CF82DC05-EF94-9DC4-372F-D0401CA2DB8A}"/>
          </ac:picMkLst>
        </pc:picChg>
        <pc:picChg chg="add mod">
          <ac:chgData name="William Roosa" userId="b17c6545b7781650" providerId="LiveId" clId="{BE8B3300-80D5-481C-AEA0-15BA5BFA3699}" dt="2024-11-27T17:47:02.693" v="1221" actId="1076"/>
          <ac:picMkLst>
            <pc:docMk/>
            <pc:sldMk cId="1655241139" sldId="421"/>
            <ac:picMk id="10" creationId="{044F325E-8537-F224-251D-234057997C4E}"/>
          </ac:picMkLst>
        </pc:picChg>
        <pc:picChg chg="add mod">
          <ac:chgData name="William Roosa" userId="b17c6545b7781650" providerId="LiveId" clId="{BE8B3300-80D5-481C-AEA0-15BA5BFA3699}" dt="2024-11-27T17:52:28.849" v="1311" actId="1076"/>
          <ac:picMkLst>
            <pc:docMk/>
            <pc:sldMk cId="1655241139" sldId="421"/>
            <ac:picMk id="13" creationId="{363FE5D0-1A6A-C8D1-B28B-39E360607B84}"/>
          </ac:picMkLst>
        </pc:picChg>
        <pc:picChg chg="add mod">
          <ac:chgData name="William Roosa" userId="b17c6545b7781650" providerId="LiveId" clId="{BE8B3300-80D5-481C-AEA0-15BA5BFA3699}" dt="2024-11-27T17:52:39.013" v="1314" actId="14100"/>
          <ac:picMkLst>
            <pc:docMk/>
            <pc:sldMk cId="1655241139" sldId="421"/>
            <ac:picMk id="15" creationId="{862E2C58-A33B-983F-5513-21B3756DEF66}"/>
          </ac:picMkLst>
        </pc:picChg>
      </pc:sldChg>
      <pc:sldChg chg="addSp delSp modSp new mod">
        <pc:chgData name="William Roosa" userId="b17c6545b7781650" providerId="LiveId" clId="{BE8B3300-80D5-481C-AEA0-15BA5BFA3699}" dt="2024-11-27T19:23:00.092" v="4166" actId="20577"/>
        <pc:sldMkLst>
          <pc:docMk/>
          <pc:sldMk cId="200049657" sldId="422"/>
        </pc:sldMkLst>
        <pc:spChg chg="add mod">
          <ac:chgData name="William Roosa" userId="b17c6545b7781650" providerId="LiveId" clId="{BE8B3300-80D5-481C-AEA0-15BA5BFA3699}" dt="2024-11-27T19:23:00.092" v="4166" actId="20577"/>
          <ac:spMkLst>
            <pc:docMk/>
            <pc:sldMk cId="200049657" sldId="422"/>
            <ac:spMk id="4" creationId="{980E4BB1-834E-51DF-10F3-22B31DE1D668}"/>
          </ac:spMkLst>
        </pc:spChg>
        <pc:picChg chg="add mod">
          <ac:chgData name="William Roosa" userId="b17c6545b7781650" providerId="LiveId" clId="{BE8B3300-80D5-481C-AEA0-15BA5BFA3699}" dt="2024-11-27T18:24:02.568" v="2069" actId="1076"/>
          <ac:picMkLst>
            <pc:docMk/>
            <pc:sldMk cId="200049657" sldId="422"/>
            <ac:picMk id="3" creationId="{36B00CAF-63A6-85CC-8F53-3A8C598E9AC7}"/>
          </ac:picMkLst>
        </pc:picChg>
        <pc:picChg chg="add del mod">
          <ac:chgData name="William Roosa" userId="b17c6545b7781650" providerId="LiveId" clId="{BE8B3300-80D5-481C-AEA0-15BA5BFA3699}" dt="2024-11-27T18:29:20.071" v="2454" actId="478"/>
          <ac:picMkLst>
            <pc:docMk/>
            <pc:sldMk cId="200049657" sldId="422"/>
            <ac:picMk id="6" creationId="{5EF8C595-D184-AF48-18FE-EFC239110511}"/>
          </ac:picMkLst>
        </pc:picChg>
      </pc:sldChg>
      <pc:sldChg chg="addSp modSp new mod">
        <pc:chgData name="William Roosa" userId="b17c6545b7781650" providerId="LiveId" clId="{BE8B3300-80D5-481C-AEA0-15BA5BFA3699}" dt="2024-11-27T19:23:52.762" v="4176" actId="1076"/>
        <pc:sldMkLst>
          <pc:docMk/>
          <pc:sldMk cId="3980373120" sldId="423"/>
        </pc:sldMkLst>
        <pc:picChg chg="add mod">
          <ac:chgData name="William Roosa" userId="b17c6545b7781650" providerId="LiveId" clId="{BE8B3300-80D5-481C-AEA0-15BA5BFA3699}" dt="2024-11-27T19:23:50.531" v="4175" actId="1076"/>
          <ac:picMkLst>
            <pc:docMk/>
            <pc:sldMk cId="3980373120" sldId="423"/>
            <ac:picMk id="3" creationId="{F13F25E2-E8FC-97EF-154D-D49973E8FF02}"/>
          </ac:picMkLst>
        </pc:picChg>
        <pc:picChg chg="add mod">
          <ac:chgData name="William Roosa" userId="b17c6545b7781650" providerId="LiveId" clId="{BE8B3300-80D5-481C-AEA0-15BA5BFA3699}" dt="2024-11-27T19:23:52.762" v="4176" actId="1076"/>
          <ac:picMkLst>
            <pc:docMk/>
            <pc:sldMk cId="3980373120" sldId="423"/>
            <ac:picMk id="5" creationId="{45B464E2-25BF-FAF6-54BF-885C7A08A224}"/>
          </ac:picMkLst>
        </pc:picChg>
      </pc:sldChg>
      <pc:sldChg chg="addSp delSp modSp new del mod">
        <pc:chgData name="William Roosa" userId="b17c6545b7781650" providerId="LiveId" clId="{BE8B3300-80D5-481C-AEA0-15BA5BFA3699}" dt="2024-12-02T22:55:33.341" v="4311" actId="47"/>
        <pc:sldMkLst>
          <pc:docMk/>
          <pc:sldMk cId="3602919784" sldId="424"/>
        </pc:sldMkLst>
        <pc:spChg chg="add del mod">
          <ac:chgData name="William Roosa" userId="b17c6545b7781650" providerId="LiveId" clId="{BE8B3300-80D5-481C-AEA0-15BA5BFA3699}" dt="2024-12-02T22:55:16.998" v="4310" actId="478"/>
          <ac:spMkLst>
            <pc:docMk/>
            <pc:sldMk cId="3602919784" sldId="424"/>
            <ac:spMk id="2" creationId="{4FD2FC22-7317-6566-CE5E-7C6593481A8F}"/>
          </ac:spMkLst>
        </pc:spChg>
      </pc:sldChg>
    </pc:docChg>
  </pc:docChgLst>
  <pc:docChgLst>
    <pc:chgData name="William Roosa" userId="b17c6545b7781650" providerId="LiveId" clId="{3F59EE32-37E3-40B9-BCD8-CE16B02D1324}"/>
    <pc:docChg chg="undo redo custSel addSld delSld modSld modSection">
      <pc:chgData name="William Roosa" userId="b17c6545b7781650" providerId="LiveId" clId="{3F59EE32-37E3-40B9-BCD8-CE16B02D1324}" dt="2024-11-21T21:17:58.890" v="9197" actId="47"/>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sldChg chg="addSp modSp mod">
        <pc:chgData name="William Roosa" userId="b17c6545b7781650" providerId="LiveId" clId="{3F59EE32-37E3-40B9-BCD8-CE16B02D1324}" dt="2024-11-21T16:30:12.279" v="7410" actId="14100"/>
        <pc:sldMkLst>
          <pc:docMk/>
          <pc:sldMk cId="3437789682" sldId="413"/>
        </pc:sldMkLst>
        <pc:spChg chg="mod">
          <ac:chgData name="William Roosa" userId="b17c6545b7781650" providerId="LiveId" clId="{3F59EE32-37E3-40B9-BCD8-CE16B02D1324}" dt="2024-11-21T15:52:58.210" v="6652" actId="20577"/>
          <ac:spMkLst>
            <pc:docMk/>
            <pc:sldMk cId="3437789682" sldId="413"/>
            <ac:spMk id="2" creationId="{73E558FD-0FE2-40E3-7561-57944BE174AC}"/>
          </ac:spMkLst>
        </pc:spChg>
        <pc:spChg chg="add mod">
          <ac:chgData name="William Roosa" userId="b17c6545b7781650" providerId="LiveId" clId="{3F59EE32-37E3-40B9-BCD8-CE16B02D1324}" dt="2024-11-21T16:30:07.234" v="7408" actId="1076"/>
          <ac:spMkLst>
            <pc:docMk/>
            <pc:sldMk cId="3437789682" sldId="413"/>
            <ac:spMk id="5" creationId="{448E5849-6BFF-51B3-0BD3-B6F33207F3DA}"/>
          </ac:spMkLst>
        </pc:spChg>
        <pc:picChg chg="add mod">
          <ac:chgData name="William Roosa" userId="b17c6545b7781650" providerId="LiveId" clId="{3F59EE32-37E3-40B9-BCD8-CE16B02D1324}" dt="2024-11-21T16:30:12.279" v="7410" actId="14100"/>
          <ac:picMkLst>
            <pc:docMk/>
            <pc:sldMk cId="3437789682" sldId="413"/>
            <ac:picMk id="4" creationId="{AF94D92C-DAE1-284A-2CBC-E9CAA4EBEED8}"/>
          </ac:picMkLst>
        </pc:picChg>
      </pc:sldChg>
      <pc:sldChg chg="addSp modSp new add del mod">
        <pc:chgData name="William Roosa" userId="b17c6545b7781650" providerId="LiveId" clId="{3F59EE32-37E3-40B9-BCD8-CE16B02D1324}" dt="2024-11-21T16:54:51.731" v="8448" actId="20577"/>
        <pc:sldMkLst>
          <pc:docMk/>
          <pc:sldMk cId="2303714245" sldId="416"/>
        </pc:sldMkLst>
        <pc:spChg chg="add mod">
          <ac:chgData name="William Roosa" userId="b17c6545b7781650" providerId="LiveId" clId="{3F59EE32-37E3-40B9-BCD8-CE16B02D1324}" dt="2024-11-21T16:54:51.731" v="8448" actId="20577"/>
          <ac:spMkLst>
            <pc:docMk/>
            <pc:sldMk cId="2303714245" sldId="416"/>
            <ac:spMk id="4" creationId="{A197EA4C-3966-5D51-10AA-A30377654011}"/>
          </ac:spMkLst>
        </pc:spChg>
        <pc:picChg chg="add mod">
          <ac:chgData name="William Roosa" userId="b17c6545b7781650" providerId="LiveId" clId="{3F59EE32-37E3-40B9-BCD8-CE16B02D1324}" dt="2024-11-21T16:37:57.389" v="7415" actId="1076"/>
          <ac:picMkLst>
            <pc:docMk/>
            <pc:sldMk cId="2303714245" sldId="416"/>
            <ac:picMk id="3" creationId="{25C0A9AD-D3EB-3C72-0642-88E937CA83FE}"/>
          </ac:picMkLst>
        </pc:picChg>
      </pc:sldChg>
      <pc:sldChg chg="addSp modSp new del mod">
        <pc:chgData name="William Roosa" userId="b17c6545b7781650" providerId="LiveId" clId="{3F59EE32-37E3-40B9-BCD8-CE16B02D1324}" dt="2024-11-21T21:17:58.890" v="9197" actId="47"/>
        <pc:sldMkLst>
          <pc:docMk/>
          <pc:sldMk cId="965666403" sldId="417"/>
        </pc:sldMkLst>
        <pc:spChg chg="add mod">
          <ac:chgData name="William Roosa" userId="b17c6545b7781650" providerId="LiveId" clId="{3F59EE32-37E3-40B9-BCD8-CE16B02D1324}" dt="2024-11-21T17:02:17.478" v="9081" actId="20577"/>
          <ac:spMkLst>
            <pc:docMk/>
            <pc:sldMk cId="965666403" sldId="417"/>
            <ac:spMk id="6" creationId="{371806B9-8256-974B-CE02-7CE90F12C63A}"/>
          </ac:spMkLst>
        </pc:spChg>
        <pc:spChg chg="add mod">
          <ac:chgData name="William Roosa" userId="b17c6545b7781650" providerId="LiveId" clId="{3F59EE32-37E3-40B9-BCD8-CE16B02D1324}" dt="2024-11-21T20:30:34.494" v="9195" actId="1076"/>
          <ac:spMkLst>
            <pc:docMk/>
            <pc:sldMk cId="965666403" sldId="417"/>
            <ac:spMk id="7" creationId="{7A424CBB-CBFE-3573-EE6F-C819DD6B92AC}"/>
          </ac:spMkLst>
        </pc:spChg>
        <pc:picChg chg="add mod">
          <ac:chgData name="William Roosa" userId="b17c6545b7781650" providerId="LiveId" clId="{3F59EE32-37E3-40B9-BCD8-CE16B02D1324}" dt="2024-11-21T16:56:13.639" v="8457" actId="1076"/>
          <ac:picMkLst>
            <pc:docMk/>
            <pc:sldMk cId="965666403" sldId="417"/>
            <ac:picMk id="3" creationId="{BC5E556A-DB08-FAEA-137A-BEEF3F31B23C}"/>
          </ac:picMkLst>
        </pc:picChg>
        <pc:picChg chg="add mod">
          <ac:chgData name="William Roosa" userId="b17c6545b7781650" providerId="LiveId" clId="{3F59EE32-37E3-40B9-BCD8-CE16B02D1324}" dt="2024-11-21T16:55:43.228" v="8456" actId="14100"/>
          <ac:picMkLst>
            <pc:docMk/>
            <pc:sldMk cId="965666403" sldId="417"/>
            <ac:picMk id="5" creationId="{D2718DA6-8B41-EDE2-74AD-A9505B193122}"/>
          </ac:picMkLst>
        </pc:picChg>
      </pc:sldChg>
      <pc:sldChg chg="add">
        <pc:chgData name="William Roosa" userId="b17c6545b7781650" providerId="LiveId" clId="{3F59EE32-37E3-40B9-BCD8-CE16B02D1324}" dt="2024-11-21T21:17:57.180" v="9196"/>
        <pc:sldMkLst>
          <pc:docMk/>
          <pc:sldMk cId="3928209694" sldId="418"/>
        </pc:sldMkLst>
      </pc:sldChg>
      <pc:sldChg chg="add">
        <pc:chgData name="William Roosa" userId="b17c6545b7781650" providerId="LiveId" clId="{3F59EE32-37E3-40B9-BCD8-CE16B02D1324}" dt="2024-11-21T21:17:57.180" v="9196"/>
        <pc:sldMkLst>
          <pc:docMk/>
          <pc:sldMk cId="2039797037" sldId="4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12/2/2024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12/2/2024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8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 to stay independent and contribute more towards the war</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79041" y="5197639"/>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31455" y="5281947"/>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340336"/>
            <a:ext cx="4969794" cy="385166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a:p>
            <a:pPr marL="1657350" lvl="3" indent="-285750">
              <a:buFont typeface="Arial" panose="020B0604020202020204" pitchFamily="34" charset="0"/>
              <a:buChar char="•"/>
            </a:pPr>
            <a:r>
              <a:rPr lang="en-US" dirty="0"/>
              <a:t>Said that he had 15% of forces focused on Japan when it was 30%. FDR then told him to double it, so King increased it to 60%</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1304733" y="4054050"/>
            <a:ext cx="2303283" cy="338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5078786" y="3992577"/>
            <a:ext cx="2484323" cy="365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3" name="Picture 2">
            <a:extLst>
              <a:ext uri="{FF2B5EF4-FFF2-40B4-BE49-F238E27FC236}">
                <a16:creationId xmlns:a16="http://schemas.microsoft.com/office/drawing/2014/main" id="{A70DA738-336A-8893-E525-D1472084A8A4}"/>
              </a:ext>
            </a:extLst>
          </p:cNvPr>
          <p:cNvPicPr>
            <a:picLocks noChangeAspect="1"/>
          </p:cNvPicPr>
          <p:nvPr/>
        </p:nvPicPr>
        <p:blipFill>
          <a:blip r:embed="rId2"/>
          <a:stretch>
            <a:fillRect/>
          </a:stretch>
        </p:blipFill>
        <p:spPr>
          <a:xfrm>
            <a:off x="1673211" y="3380254"/>
            <a:ext cx="5216320" cy="3940637"/>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6" name="Picture 5">
            <a:extLst>
              <a:ext uri="{FF2B5EF4-FFF2-40B4-BE49-F238E27FC236}">
                <a16:creationId xmlns:a16="http://schemas.microsoft.com/office/drawing/2014/main" id="{E7D55FD6-A0B4-643C-F156-8BA22D38F304}"/>
              </a:ext>
            </a:extLst>
          </p:cNvPr>
          <p:cNvPicPr>
            <a:picLocks noChangeAspect="1"/>
          </p:cNvPicPr>
          <p:nvPr/>
        </p:nvPicPr>
        <p:blipFill>
          <a:blip r:embed="rId3"/>
          <a:stretch>
            <a:fillRect/>
          </a:stretch>
        </p:blipFill>
        <p:spPr>
          <a:xfrm>
            <a:off x="588220" y="7945100"/>
            <a:ext cx="7562554" cy="4246900"/>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2"/>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3"/>
          <a:stretch>
            <a:fillRect/>
          </a:stretch>
        </p:blipFill>
        <p:spPr>
          <a:xfrm>
            <a:off x="4385441" y="9761632"/>
            <a:ext cx="3134710" cy="2430368"/>
          </a:xfrm>
          <a:prstGeom prst="rect">
            <a:avLst/>
          </a:prstGeom>
        </p:spPr>
      </p:pic>
      <p:pic>
        <p:nvPicPr>
          <p:cNvPr id="7" name="Picture 6">
            <a:extLst>
              <a:ext uri="{FF2B5EF4-FFF2-40B4-BE49-F238E27FC236}">
                <a16:creationId xmlns:a16="http://schemas.microsoft.com/office/drawing/2014/main" id="{58445675-D4BC-8F93-4915-9F3552CDB1C4}"/>
              </a:ext>
            </a:extLst>
          </p:cNvPr>
          <p:cNvPicPr>
            <a:picLocks noChangeAspect="1"/>
          </p:cNvPicPr>
          <p:nvPr/>
        </p:nvPicPr>
        <p:blipFill>
          <a:blip r:embed="rId4"/>
          <a:stretch>
            <a:fillRect/>
          </a:stretch>
        </p:blipFill>
        <p:spPr>
          <a:xfrm>
            <a:off x="567558" y="0"/>
            <a:ext cx="7646276" cy="5489123"/>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E76E1-C56A-84FE-8B4D-58104E6C0D8B}"/>
              </a:ext>
            </a:extLst>
          </p:cNvPr>
          <p:cNvSpPr txBox="1"/>
          <p:nvPr/>
        </p:nvSpPr>
        <p:spPr>
          <a:xfrm>
            <a:off x="0" y="33107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Invasion of the Philippines</a:t>
            </a:r>
          </a:p>
          <a:p>
            <a:pPr marL="742950" lvl="1" indent="-285750">
              <a:buFont typeface="Arial" panose="020B0604020202020204" pitchFamily="34" charset="0"/>
              <a:buChar char="•"/>
            </a:pPr>
            <a:r>
              <a:rPr lang="en-US" dirty="0"/>
              <a:t>MacArthur sees the airstrip on Peleliu as a threat to his invasion, so he sends the 1</a:t>
            </a:r>
            <a:r>
              <a:rPr lang="en-US" baseline="30000" dirty="0"/>
              <a:t>st</a:t>
            </a:r>
            <a:r>
              <a:rPr lang="en-US" dirty="0"/>
              <a:t> marine division to take it out</a:t>
            </a:r>
          </a:p>
          <a:p>
            <a:pPr marL="742950" lvl="1" indent="-285750">
              <a:buFont typeface="Arial" panose="020B0604020202020204" pitchFamily="34" charset="0"/>
              <a:buChar char="•"/>
            </a:pPr>
            <a:r>
              <a:rPr lang="en-US" dirty="0"/>
              <a:t>Inadvertently, this lets the Japanese know that the Philippines are going to be attacked, so they move many troops into the area</a:t>
            </a:r>
          </a:p>
          <a:p>
            <a:pPr marL="742950" lvl="1" indent="-285750">
              <a:buFont typeface="Arial" panose="020B0604020202020204" pitchFamily="34" charset="0"/>
              <a:buChar char="•"/>
            </a:pPr>
            <a:r>
              <a:rPr lang="en-US" dirty="0"/>
              <a:t>This leads to the invasion not being as quick as MacArthur promised, and the Philippines still haven’t been taken by the time the war has ended</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6C2781A-70ED-2302-EEB8-44DAB7E5345E}"/>
              </a:ext>
            </a:extLst>
          </p:cNvPr>
          <p:cNvPicPr>
            <a:picLocks noChangeAspect="1"/>
          </p:cNvPicPr>
          <p:nvPr/>
        </p:nvPicPr>
        <p:blipFill>
          <a:blip r:embed="rId2"/>
          <a:stretch>
            <a:fillRect/>
          </a:stretch>
        </p:blipFill>
        <p:spPr>
          <a:xfrm>
            <a:off x="1188238" y="2408561"/>
            <a:ext cx="5963482" cy="4001058"/>
          </a:xfrm>
          <a:prstGeom prst="rect">
            <a:avLst/>
          </a:prstGeom>
        </p:spPr>
      </p:pic>
      <p:sp>
        <p:nvSpPr>
          <p:cNvPr id="5" name="TextBox 4">
            <a:extLst>
              <a:ext uri="{FF2B5EF4-FFF2-40B4-BE49-F238E27FC236}">
                <a16:creationId xmlns:a16="http://schemas.microsoft.com/office/drawing/2014/main" id="{C1C4F13D-1E5D-5715-53E4-BDA08C9A82D1}"/>
              </a:ext>
            </a:extLst>
          </p:cNvPr>
          <p:cNvSpPr txBox="1"/>
          <p:nvPr/>
        </p:nvSpPr>
        <p:spPr>
          <a:xfrm>
            <a:off x="0" y="6526924"/>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Submarines Sink the Japanese Empire</a:t>
            </a:r>
          </a:p>
          <a:p>
            <a:pPr marL="742950" lvl="1" indent="-285750">
              <a:buFont typeface="Arial" panose="020B0604020202020204" pitchFamily="34" charset="0"/>
              <a:buChar char="•"/>
            </a:pPr>
            <a:r>
              <a:rPr lang="en-US" dirty="0"/>
              <a:t>US uses unrestricted submarine warfare against Japanese merchant fleet</a:t>
            </a:r>
          </a:p>
          <a:p>
            <a:pPr marL="1200150" lvl="2" indent="-285750">
              <a:buFont typeface="Arial" panose="020B0604020202020204" pitchFamily="34" charset="0"/>
              <a:buChar char="•"/>
            </a:pPr>
            <a:r>
              <a:rPr lang="en-US" dirty="0"/>
              <a:t>Unrestricted submarine warfare is when you don’t let a ship know ahead of time that you are sinking it</a:t>
            </a:r>
          </a:p>
          <a:p>
            <a:pPr marL="1200150" lvl="2" indent="-285750">
              <a:buFont typeface="Arial" panose="020B0604020202020204" pitchFamily="34" charset="0"/>
              <a:buChar char="•"/>
            </a:pPr>
            <a:r>
              <a:rPr lang="en-US" dirty="0"/>
              <a:t>All nations use unrestricted submarine warfare throughout the war</a:t>
            </a:r>
          </a:p>
          <a:p>
            <a:pPr marL="742950" lvl="1" indent="-285750">
              <a:buFont typeface="Arial" panose="020B0604020202020204" pitchFamily="34" charset="0"/>
              <a:buChar char="•"/>
            </a:pPr>
            <a:r>
              <a:rPr lang="en-US" dirty="0"/>
              <a:t>Initially there are problems with American submarines</a:t>
            </a:r>
          </a:p>
          <a:p>
            <a:pPr marL="1200150" lvl="2" indent="-285750">
              <a:buFont typeface="Arial" panose="020B0604020202020204" pitchFamily="34" charset="0"/>
              <a:buChar char="•"/>
            </a:pPr>
            <a:r>
              <a:rPr lang="en-US" dirty="0"/>
              <a:t>Many are outdated, don’t have fuel storages for long voyages, lacked AC, the torpedo being used (Mark XIV) was defective</a:t>
            </a:r>
          </a:p>
          <a:p>
            <a:pPr marL="742950" lvl="1" indent="-285750">
              <a:buFont typeface="Arial" panose="020B0604020202020204" pitchFamily="34" charset="0"/>
              <a:buChar char="•"/>
            </a:pPr>
            <a:r>
              <a:rPr lang="en-US" dirty="0"/>
              <a:t>1943 Turnaround</a:t>
            </a:r>
          </a:p>
          <a:p>
            <a:pPr marL="1200150" lvl="2" indent="-285750">
              <a:buFont typeface="Arial" panose="020B0604020202020204" pitchFamily="34" charset="0"/>
              <a:buChar char="•"/>
            </a:pPr>
            <a:r>
              <a:rPr lang="en-US" dirty="0"/>
              <a:t>American submarines started operating in groups of 6-7 instead of individually, making prey easier to pursue</a:t>
            </a:r>
          </a:p>
          <a:p>
            <a:pPr marL="1200150" lvl="2" indent="-285750">
              <a:buFont typeface="Arial" panose="020B0604020202020204" pitchFamily="34" charset="0"/>
              <a:buChar char="•"/>
            </a:pPr>
            <a:r>
              <a:rPr lang="en-US" dirty="0"/>
              <a:t>New Guto Class submarines fixed issues that the S class had</a:t>
            </a:r>
          </a:p>
          <a:p>
            <a:pPr marL="742950" lvl="1" indent="-285750">
              <a:buFont typeface="Arial" panose="020B0604020202020204" pitchFamily="34" charset="0"/>
              <a:buChar char="•"/>
            </a:pPr>
            <a:r>
              <a:rPr lang="en-US" dirty="0"/>
              <a:t>By the end of the war, 40% of the Japanese merchant fleet had been sunk</a:t>
            </a:r>
          </a:p>
        </p:txBody>
      </p:sp>
    </p:spTree>
    <p:extLst>
      <p:ext uri="{BB962C8B-B14F-4D97-AF65-F5344CB8AC3E}">
        <p14:creationId xmlns:p14="http://schemas.microsoft.com/office/powerpoint/2010/main" val="2419248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E96BCE-6636-684B-44B7-89E3CF420368}"/>
              </a:ext>
            </a:extLst>
          </p:cNvPr>
          <p:cNvSpPr txBox="1"/>
          <p:nvPr/>
        </p:nvSpPr>
        <p:spPr>
          <a:xfrm>
            <a:off x="0" y="175364"/>
            <a:ext cx="8686799" cy="1569660"/>
          </a:xfrm>
          <a:prstGeom prst="rect">
            <a:avLst/>
          </a:prstGeom>
          <a:noFill/>
        </p:spPr>
        <p:txBody>
          <a:bodyPr wrap="square" rtlCol="0">
            <a:spAutoFit/>
          </a:bodyPr>
          <a:lstStyle/>
          <a:p>
            <a:pPr algn="ctr"/>
            <a:r>
              <a:rPr lang="en-US" sz="4800" dirty="0"/>
              <a:t>WWII: Mediterranean and Strategic Bombing</a:t>
            </a:r>
          </a:p>
        </p:txBody>
      </p:sp>
      <p:pic>
        <p:nvPicPr>
          <p:cNvPr id="4" name="Picture 3">
            <a:extLst>
              <a:ext uri="{FF2B5EF4-FFF2-40B4-BE49-F238E27FC236}">
                <a16:creationId xmlns:a16="http://schemas.microsoft.com/office/drawing/2014/main" id="{1393E082-7522-52F5-9122-EBFBA235C5D3}"/>
              </a:ext>
            </a:extLst>
          </p:cNvPr>
          <p:cNvPicPr>
            <a:picLocks noChangeAspect="1"/>
          </p:cNvPicPr>
          <p:nvPr/>
        </p:nvPicPr>
        <p:blipFill>
          <a:blip r:embed="rId2"/>
          <a:stretch>
            <a:fillRect/>
          </a:stretch>
        </p:blipFill>
        <p:spPr>
          <a:xfrm>
            <a:off x="2163681" y="1622630"/>
            <a:ext cx="4296375" cy="3334215"/>
          </a:xfrm>
          <a:prstGeom prst="rect">
            <a:avLst/>
          </a:prstGeom>
        </p:spPr>
      </p:pic>
      <p:pic>
        <p:nvPicPr>
          <p:cNvPr id="6" name="Picture 5">
            <a:extLst>
              <a:ext uri="{FF2B5EF4-FFF2-40B4-BE49-F238E27FC236}">
                <a16:creationId xmlns:a16="http://schemas.microsoft.com/office/drawing/2014/main" id="{76CC753F-A683-56BE-F83A-67AB5BFF9A10}"/>
              </a:ext>
            </a:extLst>
          </p:cNvPr>
          <p:cNvPicPr>
            <a:picLocks noChangeAspect="1"/>
          </p:cNvPicPr>
          <p:nvPr/>
        </p:nvPicPr>
        <p:blipFill>
          <a:blip r:embed="rId3"/>
          <a:stretch>
            <a:fillRect/>
          </a:stretch>
        </p:blipFill>
        <p:spPr>
          <a:xfrm>
            <a:off x="693475" y="7953617"/>
            <a:ext cx="7394236" cy="4238383"/>
          </a:xfrm>
          <a:prstGeom prst="rect">
            <a:avLst/>
          </a:prstGeom>
        </p:spPr>
      </p:pic>
      <p:sp>
        <p:nvSpPr>
          <p:cNvPr id="7" name="TextBox 6">
            <a:extLst>
              <a:ext uri="{FF2B5EF4-FFF2-40B4-BE49-F238E27FC236}">
                <a16:creationId xmlns:a16="http://schemas.microsoft.com/office/drawing/2014/main" id="{2EFA38AF-1858-062A-74B7-08DDF5AA0C71}"/>
              </a:ext>
            </a:extLst>
          </p:cNvPr>
          <p:cNvSpPr txBox="1"/>
          <p:nvPr/>
        </p:nvSpPr>
        <p:spPr>
          <a:xfrm>
            <a:off x="0" y="506073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Torch: Plan to take back North Africa</a:t>
            </a:r>
          </a:p>
          <a:p>
            <a:pPr marL="742950" lvl="1" indent="-285750">
              <a:buFont typeface="Arial" panose="020B0604020202020204" pitchFamily="34" charset="0"/>
              <a:buChar char="•"/>
            </a:pPr>
            <a:r>
              <a:rPr lang="en-US" dirty="0"/>
              <a:t>Landed in Algeria and Morocco, met with the British in Tunisia, and Pushed the Axis out of Africa from there</a:t>
            </a:r>
          </a:p>
          <a:p>
            <a:pPr marL="742950" lvl="1" indent="-285750">
              <a:buFont typeface="Arial" panose="020B0604020202020204" pitchFamily="34" charset="0"/>
              <a:buChar char="•"/>
            </a:pPr>
            <a:r>
              <a:rPr lang="en-US" dirty="0"/>
              <a:t>Lots of issues</a:t>
            </a:r>
          </a:p>
          <a:p>
            <a:pPr marL="1200150" lvl="2" indent="-285750">
              <a:buFont typeface="Arial" panose="020B0604020202020204" pitchFamily="34" charset="0"/>
              <a:buChar char="•"/>
            </a:pPr>
            <a:r>
              <a:rPr lang="en-US" dirty="0"/>
              <a:t>In landing, supplies didn’t arrive in the correct order</a:t>
            </a:r>
          </a:p>
          <a:p>
            <a:pPr marL="1200150" lvl="2" indent="-285750">
              <a:buFont typeface="Arial" panose="020B0604020202020204" pitchFamily="34" charset="0"/>
              <a:buChar char="•"/>
            </a:pPr>
            <a:r>
              <a:rPr lang="en-US" dirty="0"/>
              <a:t>Many men had to be removed due to psychological breakdowns or sickness from nervousness</a:t>
            </a:r>
          </a:p>
          <a:p>
            <a:pPr marL="1200150" lvl="2" indent="-285750">
              <a:buFont typeface="Arial" panose="020B0604020202020204" pitchFamily="34" charset="0"/>
              <a:buChar char="•"/>
            </a:pPr>
            <a:r>
              <a:rPr lang="en-US" dirty="0"/>
              <a:t>The tank doctrine was a failure, German tanks completely outmatched the American ones</a:t>
            </a:r>
          </a:p>
          <a:p>
            <a:pPr marL="1657350" lvl="3" indent="-285750">
              <a:buFont typeface="Arial" panose="020B0604020202020204" pitchFamily="34" charset="0"/>
              <a:buChar char="•"/>
            </a:pPr>
            <a:r>
              <a:rPr lang="en-US" dirty="0"/>
              <a:t>In the battle of Kesserine Pass, an American tank shoots a German one 18 times, and the German tank still doesn’t have a scratch</a:t>
            </a:r>
          </a:p>
        </p:txBody>
      </p:sp>
    </p:spTree>
    <p:extLst>
      <p:ext uri="{BB962C8B-B14F-4D97-AF65-F5344CB8AC3E}">
        <p14:creationId xmlns:p14="http://schemas.microsoft.com/office/powerpoint/2010/main" val="353685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8BD3E-60F8-0BD3-E3E6-4A33F2C654B2}"/>
              </a:ext>
            </a:extLst>
          </p:cNvPr>
          <p:cNvSpPr txBox="1"/>
          <p:nvPr/>
        </p:nvSpPr>
        <p:spPr>
          <a:xfrm>
            <a:off x="0" y="43985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Dwight Eisenhower</a:t>
            </a:r>
          </a:p>
          <a:p>
            <a:pPr marL="742950" lvl="1" indent="-285750">
              <a:buFont typeface="Arial" panose="020B0604020202020204" pitchFamily="34" charset="0"/>
              <a:buChar char="•"/>
            </a:pPr>
            <a:r>
              <a:rPr lang="en-US" dirty="0"/>
              <a:t>Tanker in WW1, but never made it overseas, so he didn’t have any combat experience</a:t>
            </a:r>
          </a:p>
          <a:p>
            <a:pPr marL="742950" lvl="1" indent="-285750">
              <a:buFont typeface="Arial" panose="020B0604020202020204" pitchFamily="34" charset="0"/>
              <a:buChar char="•"/>
            </a:pPr>
            <a:r>
              <a:rPr lang="en-US" dirty="0"/>
              <a:t>Took lessons from North Africa to improve army</a:t>
            </a:r>
          </a:p>
          <a:p>
            <a:pPr marL="1200150" lvl="2" indent="-285750">
              <a:buFont typeface="Arial" panose="020B0604020202020204" pitchFamily="34" charset="0"/>
              <a:buChar char="•"/>
            </a:pPr>
            <a:r>
              <a:rPr lang="en-US" dirty="0"/>
              <a:t>Had to communicate with Britain better, fire officers, make logistics work</a:t>
            </a:r>
          </a:p>
          <a:p>
            <a:pPr marL="285750" indent="-285750">
              <a:buFont typeface="Arial" panose="020B0604020202020204" pitchFamily="34" charset="0"/>
              <a:buChar char="•"/>
            </a:pPr>
            <a:r>
              <a:rPr lang="en-US" dirty="0"/>
              <a:t>Invasion of Italy: July 1943</a:t>
            </a:r>
          </a:p>
          <a:p>
            <a:pPr marL="742950" lvl="1" indent="-285750">
              <a:buFont typeface="Arial" panose="020B0604020202020204" pitchFamily="34" charset="0"/>
              <a:buChar char="•"/>
            </a:pPr>
            <a:r>
              <a:rPr lang="en-US" dirty="0"/>
              <a:t>Took Sicily and quickly moved up the Italian peninsula but were halted by a strong German  defensive line.</a:t>
            </a:r>
          </a:p>
          <a:p>
            <a:pPr marL="742950" lvl="1" indent="-285750">
              <a:buFont typeface="Arial" panose="020B0604020202020204" pitchFamily="34" charset="0"/>
              <a:buChar char="•"/>
            </a:pPr>
            <a:r>
              <a:rPr lang="en-US" dirty="0"/>
              <a:t>World War 1 tactics ensued, leading to minimal gains.</a:t>
            </a:r>
          </a:p>
          <a:p>
            <a:pPr marL="742950" lvl="1" indent="-285750">
              <a:buFont typeface="Arial" panose="020B0604020202020204" pitchFamily="34" charset="0"/>
              <a:buChar char="•"/>
            </a:pPr>
            <a:r>
              <a:rPr lang="en-US" dirty="0"/>
              <a:t>Allies only take Rome in June of 1944</a:t>
            </a:r>
          </a:p>
        </p:txBody>
      </p:sp>
      <p:pic>
        <p:nvPicPr>
          <p:cNvPr id="4" name="Picture 3">
            <a:extLst>
              <a:ext uri="{FF2B5EF4-FFF2-40B4-BE49-F238E27FC236}">
                <a16:creationId xmlns:a16="http://schemas.microsoft.com/office/drawing/2014/main" id="{0D0A77FD-DB5F-A5D2-5864-B396D8D64AFF}"/>
              </a:ext>
            </a:extLst>
          </p:cNvPr>
          <p:cNvPicPr>
            <a:picLocks noChangeAspect="1"/>
          </p:cNvPicPr>
          <p:nvPr/>
        </p:nvPicPr>
        <p:blipFill>
          <a:blip r:embed="rId2"/>
          <a:stretch>
            <a:fillRect/>
          </a:stretch>
        </p:blipFill>
        <p:spPr>
          <a:xfrm>
            <a:off x="1358905" y="180524"/>
            <a:ext cx="5401429" cy="4105848"/>
          </a:xfrm>
          <a:prstGeom prst="rect">
            <a:avLst/>
          </a:prstGeom>
        </p:spPr>
      </p:pic>
      <p:pic>
        <p:nvPicPr>
          <p:cNvPr id="6" name="Picture 5">
            <a:extLst>
              <a:ext uri="{FF2B5EF4-FFF2-40B4-BE49-F238E27FC236}">
                <a16:creationId xmlns:a16="http://schemas.microsoft.com/office/drawing/2014/main" id="{799A75FE-27F1-2656-1D4A-A7FA82A828E9}"/>
              </a:ext>
            </a:extLst>
          </p:cNvPr>
          <p:cNvPicPr>
            <a:picLocks noChangeAspect="1"/>
          </p:cNvPicPr>
          <p:nvPr/>
        </p:nvPicPr>
        <p:blipFill>
          <a:blip r:embed="rId3"/>
          <a:stretch>
            <a:fillRect/>
          </a:stretch>
        </p:blipFill>
        <p:spPr>
          <a:xfrm>
            <a:off x="2261906" y="7455059"/>
            <a:ext cx="4075832" cy="4736941"/>
          </a:xfrm>
          <a:prstGeom prst="rect">
            <a:avLst/>
          </a:prstGeom>
        </p:spPr>
      </p:pic>
    </p:spTree>
    <p:extLst>
      <p:ext uri="{BB962C8B-B14F-4D97-AF65-F5344CB8AC3E}">
        <p14:creationId xmlns:p14="http://schemas.microsoft.com/office/powerpoint/2010/main" val="10780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87910-B1D3-6EE8-F7CA-79E3406F9B43}"/>
              </a:ext>
            </a:extLst>
          </p:cNvPr>
          <p:cNvPicPr>
            <a:picLocks noChangeAspect="1"/>
          </p:cNvPicPr>
          <p:nvPr/>
        </p:nvPicPr>
        <p:blipFill>
          <a:blip r:embed="rId2"/>
          <a:stretch>
            <a:fillRect/>
          </a:stretch>
        </p:blipFill>
        <p:spPr>
          <a:xfrm>
            <a:off x="510920" y="386218"/>
            <a:ext cx="3259610" cy="3838941"/>
          </a:xfrm>
          <a:prstGeom prst="rect">
            <a:avLst/>
          </a:prstGeom>
        </p:spPr>
      </p:pic>
      <p:pic>
        <p:nvPicPr>
          <p:cNvPr id="5" name="Picture 4">
            <a:extLst>
              <a:ext uri="{FF2B5EF4-FFF2-40B4-BE49-F238E27FC236}">
                <a16:creationId xmlns:a16="http://schemas.microsoft.com/office/drawing/2014/main" id="{4A849FBF-B7D7-8554-4030-BD915053A12D}"/>
              </a:ext>
            </a:extLst>
          </p:cNvPr>
          <p:cNvPicPr>
            <a:picLocks noChangeAspect="1"/>
          </p:cNvPicPr>
          <p:nvPr/>
        </p:nvPicPr>
        <p:blipFill>
          <a:blip r:embed="rId3"/>
          <a:stretch>
            <a:fillRect/>
          </a:stretch>
        </p:blipFill>
        <p:spPr>
          <a:xfrm>
            <a:off x="4479066" y="213510"/>
            <a:ext cx="3309100" cy="2156571"/>
          </a:xfrm>
          <a:prstGeom prst="rect">
            <a:avLst/>
          </a:prstGeom>
        </p:spPr>
      </p:pic>
      <p:pic>
        <p:nvPicPr>
          <p:cNvPr id="7" name="Picture 6">
            <a:extLst>
              <a:ext uri="{FF2B5EF4-FFF2-40B4-BE49-F238E27FC236}">
                <a16:creationId xmlns:a16="http://schemas.microsoft.com/office/drawing/2014/main" id="{1D51DA7C-F8C4-90F5-8406-3B901E5FBE9C}"/>
              </a:ext>
            </a:extLst>
          </p:cNvPr>
          <p:cNvPicPr>
            <a:picLocks noChangeAspect="1"/>
          </p:cNvPicPr>
          <p:nvPr/>
        </p:nvPicPr>
        <p:blipFill>
          <a:blip r:embed="rId4"/>
          <a:stretch>
            <a:fillRect/>
          </a:stretch>
        </p:blipFill>
        <p:spPr>
          <a:xfrm>
            <a:off x="4755870" y="2508239"/>
            <a:ext cx="2761147" cy="2268713"/>
          </a:xfrm>
          <a:prstGeom prst="rect">
            <a:avLst/>
          </a:prstGeom>
        </p:spPr>
      </p:pic>
      <p:sp>
        <p:nvSpPr>
          <p:cNvPr id="8" name="TextBox 7">
            <a:extLst>
              <a:ext uri="{FF2B5EF4-FFF2-40B4-BE49-F238E27FC236}">
                <a16:creationId xmlns:a16="http://schemas.microsoft.com/office/drawing/2014/main" id="{53C04572-E8FD-3F69-824B-B540CB7B8A59}"/>
              </a:ext>
            </a:extLst>
          </p:cNvPr>
          <p:cNvSpPr txBox="1"/>
          <p:nvPr/>
        </p:nvSpPr>
        <p:spPr>
          <a:xfrm>
            <a:off x="0" y="4575727"/>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US Army Airforce arrives in Europe</a:t>
            </a:r>
          </a:p>
          <a:p>
            <a:pPr marL="742950" lvl="1" indent="-285750">
              <a:buFont typeface="Arial" panose="020B0604020202020204" pitchFamily="34" charset="0"/>
              <a:buChar char="•"/>
            </a:pPr>
            <a:r>
              <a:rPr lang="en-US" dirty="0"/>
              <a:t>Cark Spaatz moves to London and establishes the 8</a:t>
            </a:r>
            <a:r>
              <a:rPr lang="en-US" baseline="30000" dirty="0"/>
              <a:t>th</a:t>
            </a:r>
            <a:r>
              <a:rPr lang="en-US" dirty="0"/>
              <a:t> Airforce</a:t>
            </a:r>
          </a:p>
          <a:p>
            <a:pPr marL="742950" lvl="1" indent="-285750">
              <a:buFont typeface="Arial" panose="020B0604020202020204" pitchFamily="34" charset="0"/>
              <a:buChar char="•"/>
            </a:pPr>
            <a:r>
              <a:rPr lang="en-US" dirty="0"/>
              <a:t>British by this time have given up daytime bombing and have resorted to nighttime morale bombing</a:t>
            </a:r>
          </a:p>
          <a:p>
            <a:pPr marL="742950" lvl="1" indent="-285750">
              <a:buFont typeface="Arial" panose="020B0604020202020204" pitchFamily="34" charset="0"/>
              <a:buChar char="•"/>
            </a:pPr>
            <a:r>
              <a:rPr lang="en-US" dirty="0"/>
              <a:t>USA Insists on using precision daytime bombing with the B-17 and Norden Bombsight</a:t>
            </a:r>
          </a:p>
          <a:p>
            <a:pPr marL="742950" lvl="1" indent="-285750">
              <a:buFont typeface="Arial" panose="020B0604020202020204" pitchFamily="34" charset="0"/>
              <a:buChar char="•"/>
            </a:pPr>
            <a:r>
              <a:rPr lang="en-US" dirty="0"/>
              <a:t>The first American bombardment was on August 17, 1942, in Rouen, and it was a major success.</a:t>
            </a:r>
          </a:p>
          <a:p>
            <a:pPr marL="1200150" lvl="2" indent="-285750">
              <a:buFont typeface="Arial" panose="020B0604020202020204" pitchFamily="34" charset="0"/>
              <a:buChar char="•"/>
            </a:pPr>
            <a:r>
              <a:rPr lang="en-US" dirty="0"/>
              <a:t>Only one dead and some bombs landed near the target</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0207A8C-3E2F-3C76-2114-FDEDAB083CA2}"/>
              </a:ext>
            </a:extLst>
          </p:cNvPr>
          <p:cNvPicPr>
            <a:picLocks noChangeAspect="1"/>
          </p:cNvPicPr>
          <p:nvPr/>
        </p:nvPicPr>
        <p:blipFill>
          <a:blip r:embed="rId5"/>
          <a:stretch>
            <a:fillRect/>
          </a:stretch>
        </p:blipFill>
        <p:spPr>
          <a:xfrm>
            <a:off x="648393" y="7730835"/>
            <a:ext cx="2609593" cy="3830831"/>
          </a:xfrm>
          <a:prstGeom prst="rect">
            <a:avLst/>
          </a:prstGeom>
        </p:spPr>
      </p:pic>
      <p:pic>
        <p:nvPicPr>
          <p:cNvPr id="9" name="Picture 8">
            <a:extLst>
              <a:ext uri="{FF2B5EF4-FFF2-40B4-BE49-F238E27FC236}">
                <a16:creationId xmlns:a16="http://schemas.microsoft.com/office/drawing/2014/main" id="{80E9B6BC-C901-B39B-EFB9-7E2B86613B48}"/>
              </a:ext>
            </a:extLst>
          </p:cNvPr>
          <p:cNvPicPr>
            <a:picLocks noChangeAspect="1"/>
          </p:cNvPicPr>
          <p:nvPr/>
        </p:nvPicPr>
        <p:blipFill>
          <a:blip r:embed="rId6"/>
          <a:stretch>
            <a:fillRect/>
          </a:stretch>
        </p:blipFill>
        <p:spPr>
          <a:xfrm>
            <a:off x="4269268" y="7604490"/>
            <a:ext cx="2929553" cy="4063573"/>
          </a:xfrm>
          <a:prstGeom prst="rect">
            <a:avLst/>
          </a:prstGeom>
        </p:spPr>
      </p:pic>
    </p:spTree>
    <p:extLst>
      <p:ext uri="{BB962C8B-B14F-4D97-AF65-F5344CB8AC3E}">
        <p14:creationId xmlns:p14="http://schemas.microsoft.com/office/powerpoint/2010/main" val="574771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8762D-9E78-CB1A-3DFE-29EF131C51A6}"/>
              </a:ext>
            </a:extLst>
          </p:cNvPr>
          <p:cNvSpPr txBox="1"/>
          <p:nvPr/>
        </p:nvSpPr>
        <p:spPr>
          <a:xfrm>
            <a:off x="0" y="283778"/>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Spring 1943: America starts bomber offensive against German land</a:t>
            </a:r>
          </a:p>
          <a:p>
            <a:pPr marL="742950" lvl="1" indent="-285750">
              <a:buFont typeface="Arial" panose="020B0604020202020204" pitchFamily="34" charset="0"/>
              <a:buChar char="•"/>
            </a:pPr>
            <a:r>
              <a:rPr lang="en-US" dirty="0"/>
              <a:t>Combined Bomber Offensive: first coordinated plan for strategic bombing in history</a:t>
            </a:r>
          </a:p>
          <a:p>
            <a:pPr marL="1200150" lvl="2" indent="-285750">
              <a:buFont typeface="Arial" panose="020B0604020202020204" pitchFamily="34" charset="0"/>
              <a:buChar char="•"/>
            </a:pPr>
            <a:r>
              <a:rPr lang="en-US" dirty="0"/>
              <a:t>List of 76 targets with the German aircraft industry being the top target</a:t>
            </a:r>
          </a:p>
          <a:p>
            <a:pPr marL="1200150" lvl="2" indent="-285750">
              <a:buFont typeface="Arial" panose="020B0604020202020204" pitchFamily="34" charset="0"/>
              <a:buChar char="•"/>
            </a:pPr>
            <a:r>
              <a:rPr lang="en-US" dirty="0"/>
              <a:t>British bomb at night, Americans bomb at day</a:t>
            </a:r>
          </a:p>
          <a:p>
            <a:pPr marL="1657350" lvl="3" indent="-285750">
              <a:buFont typeface="Arial" panose="020B0604020202020204" pitchFamily="34" charset="0"/>
              <a:buChar char="•"/>
            </a:pPr>
            <a:r>
              <a:rPr lang="en-US" dirty="0"/>
              <a:t>British planes had an easier time surviving but were much less accurate. They saw killing civilians as fine to instill terror.</a:t>
            </a:r>
          </a:p>
          <a:p>
            <a:pPr marL="2114550" lvl="4" indent="-285750">
              <a:buFont typeface="Arial" panose="020B0604020202020204" pitchFamily="34" charset="0"/>
              <a:buChar char="•"/>
            </a:pPr>
            <a:r>
              <a:rPr lang="en-US" dirty="0"/>
              <a:t>Also, they dropped aluminum strips from under the plane to disrupt German radar</a:t>
            </a:r>
          </a:p>
          <a:p>
            <a:pPr marL="1657350" lvl="3" indent="-285750">
              <a:buFont typeface="Arial" panose="020B0604020202020204" pitchFamily="34" charset="0"/>
              <a:buChar char="•"/>
            </a:pPr>
            <a:r>
              <a:rPr lang="en-US" dirty="0"/>
              <a:t>American daylight precision bombing saw success destroying key German industrial plants</a:t>
            </a:r>
          </a:p>
          <a:p>
            <a:pPr marL="2114550" lvl="4" indent="-285750">
              <a:buFont typeface="Arial" panose="020B0604020202020204" pitchFamily="34" charset="0"/>
              <a:buChar char="•"/>
            </a:pPr>
            <a:r>
              <a:rPr lang="en-US" dirty="0"/>
              <a:t>Destroyed a ball bearing plant that was key for German air production in August 1943 (Schweinfurt-Regensburg)</a:t>
            </a:r>
          </a:p>
          <a:p>
            <a:pPr marL="2114550" lvl="4" indent="-285750">
              <a:buFont typeface="Arial" panose="020B0604020202020204" pitchFamily="34" charset="0"/>
              <a:buChar char="•"/>
            </a:pPr>
            <a:r>
              <a:rPr lang="en-US" dirty="0"/>
              <a:t>At this point, fighters couldn’t fly as far as the bombers, so escorts were not possible, leading to high casualty rates among strategic bombers</a:t>
            </a:r>
          </a:p>
          <a:p>
            <a:pPr marL="2571750" lvl="5" indent="-285750">
              <a:buFont typeface="Arial" panose="020B0604020202020204" pitchFamily="34" charset="0"/>
              <a:buChar char="•"/>
            </a:pPr>
            <a:r>
              <a:rPr lang="en-US" dirty="0"/>
              <a:t>The expected casualty rate was 4%, but was closer to 20%</a:t>
            </a:r>
          </a:p>
          <a:p>
            <a:pPr marL="742950" lvl="1" indent="-285750">
              <a:buFont typeface="Arial" panose="020B0604020202020204" pitchFamily="34" charset="0"/>
              <a:buChar char="•"/>
            </a:pPr>
            <a:r>
              <a:rPr lang="en-US" dirty="0"/>
              <a:t>Despite the losses the Germans were inflicting on the Americans, the high command of Germany was still terrified of the bombers.</a:t>
            </a:r>
          </a:p>
          <a:p>
            <a:pPr marL="1200150" lvl="2" indent="-285750">
              <a:buFont typeface="Arial" panose="020B0604020202020204" pitchFamily="34" charset="0"/>
              <a:buChar char="•"/>
            </a:pPr>
            <a:r>
              <a:rPr lang="en-US" dirty="0"/>
              <a:t>A lot of German military production was shifter to fighters to defend the skies over Germany</a:t>
            </a:r>
          </a:p>
          <a:p>
            <a:pPr marL="1200150" lvl="2" indent="-285750">
              <a:buFont typeface="Arial" panose="020B0604020202020204" pitchFamily="34" charset="0"/>
              <a:buChar char="•"/>
            </a:pPr>
            <a:r>
              <a:rPr lang="en-US" dirty="0"/>
              <a:t>70% of fighters were used to fight off bombers over Germany and were not used against the Soviet Union, causing them to lose air superiority in the East.</a:t>
            </a:r>
          </a:p>
        </p:txBody>
      </p:sp>
      <p:sp>
        <p:nvSpPr>
          <p:cNvPr id="3" name="TextBox 2">
            <a:extLst>
              <a:ext uri="{FF2B5EF4-FFF2-40B4-BE49-F238E27FC236}">
                <a16:creationId xmlns:a16="http://schemas.microsoft.com/office/drawing/2014/main" id="{5B8D8CE7-0614-49A7-DE70-BE83A4A798E6}"/>
              </a:ext>
            </a:extLst>
          </p:cNvPr>
          <p:cNvSpPr txBox="1"/>
          <p:nvPr/>
        </p:nvSpPr>
        <p:spPr>
          <a:xfrm>
            <a:off x="0" y="6889531"/>
            <a:ext cx="5092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New Priority: destroying the German air force</a:t>
            </a:r>
          </a:p>
          <a:p>
            <a:pPr marL="742950" lvl="1" indent="-285750">
              <a:buFont typeface="Arial" panose="020B0604020202020204" pitchFamily="34" charset="0"/>
              <a:buChar char="•"/>
            </a:pPr>
            <a:r>
              <a:rPr lang="en-US" dirty="0"/>
              <a:t>January 1944: Message sent out to destroy enemy Airforce wherever they are found</a:t>
            </a:r>
          </a:p>
          <a:p>
            <a:pPr marL="742950" lvl="1" indent="-285750">
              <a:buFont typeface="Arial" panose="020B0604020202020204" pitchFamily="34" charset="0"/>
              <a:buChar char="•"/>
            </a:pPr>
            <a:r>
              <a:rPr lang="en-US" dirty="0"/>
              <a:t>New Tool: P-51D Mustang</a:t>
            </a:r>
          </a:p>
          <a:p>
            <a:pPr marL="1200150" lvl="2" indent="-285750">
              <a:buFont typeface="Arial" panose="020B0604020202020204" pitchFamily="34" charset="0"/>
              <a:buChar char="•"/>
            </a:pPr>
            <a:r>
              <a:rPr lang="en-US" dirty="0"/>
              <a:t>American design with British engine</a:t>
            </a:r>
          </a:p>
          <a:p>
            <a:pPr marL="1200150" lvl="2" indent="-285750">
              <a:buFont typeface="Arial" panose="020B0604020202020204" pitchFamily="34" charset="0"/>
              <a:buChar char="•"/>
            </a:pPr>
            <a:r>
              <a:rPr lang="en-US" dirty="0"/>
              <a:t>Had a range of 1800 miles, so it could escort bombers to Berlin</a:t>
            </a:r>
          </a:p>
          <a:p>
            <a:pPr marL="1200150" lvl="2" indent="-285750">
              <a:buFont typeface="Arial" panose="020B0604020202020204" pitchFamily="34" charset="0"/>
              <a:buChar char="•"/>
            </a:pPr>
            <a:r>
              <a:rPr lang="en-US" dirty="0"/>
              <a:t>The main tactic used was to send the fighters ahead of the bombers to scout for enemy fighters and pick fights with them</a:t>
            </a:r>
          </a:p>
          <a:p>
            <a:pPr marL="742950" lvl="1" indent="-285750">
              <a:buFont typeface="Arial" panose="020B0604020202020204" pitchFamily="34" charset="0"/>
              <a:buChar char="•"/>
            </a:pPr>
            <a:r>
              <a:rPr lang="en-US" dirty="0"/>
              <a:t>German fighter pilots were terrified of the P-51 Mustang , and when command asked for more fighter patrols, the pilots revolted.</a:t>
            </a:r>
          </a:p>
          <a:p>
            <a:pPr marL="285750" indent="-285750">
              <a:buFont typeface="Arial" panose="020B0604020202020204" pitchFamily="34" charset="0"/>
              <a:buChar char="•"/>
            </a:pPr>
            <a:r>
              <a:rPr lang="en-US" dirty="0"/>
              <a:t>General James Doolittle</a:t>
            </a:r>
          </a:p>
          <a:p>
            <a:pPr marL="742950" lvl="1" indent="-285750">
              <a:buFont typeface="Arial" panose="020B0604020202020204" pitchFamily="34" charset="0"/>
              <a:buChar char="•"/>
            </a:pPr>
            <a:r>
              <a:rPr lang="en-US" dirty="0"/>
              <a:t>Decided to narrow down targets to aircraft factories, war industry, petroleum and transport targets</a:t>
            </a:r>
          </a:p>
          <a:p>
            <a:pPr marL="1200150" lvl="2"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1695D9B-E057-94EB-F840-B6D1DB1380CB}"/>
              </a:ext>
            </a:extLst>
          </p:cNvPr>
          <p:cNvPicPr>
            <a:picLocks noChangeAspect="1"/>
          </p:cNvPicPr>
          <p:nvPr/>
        </p:nvPicPr>
        <p:blipFill>
          <a:blip r:embed="rId2"/>
          <a:stretch>
            <a:fillRect/>
          </a:stretch>
        </p:blipFill>
        <p:spPr>
          <a:xfrm>
            <a:off x="5092644" y="7267903"/>
            <a:ext cx="3469485" cy="4488436"/>
          </a:xfrm>
          <a:prstGeom prst="rect">
            <a:avLst/>
          </a:prstGeom>
        </p:spPr>
      </p:pic>
    </p:spTree>
    <p:extLst>
      <p:ext uri="{BB962C8B-B14F-4D97-AF65-F5344CB8AC3E}">
        <p14:creationId xmlns:p14="http://schemas.microsoft.com/office/powerpoint/2010/main" val="1684503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A4991-0D8F-2E2C-5933-C0305F2D8143}"/>
              </a:ext>
            </a:extLst>
          </p:cNvPr>
          <p:cNvPicPr>
            <a:picLocks noChangeAspect="1"/>
          </p:cNvPicPr>
          <p:nvPr/>
        </p:nvPicPr>
        <p:blipFill>
          <a:blip r:embed="rId2"/>
          <a:stretch>
            <a:fillRect/>
          </a:stretch>
        </p:blipFill>
        <p:spPr>
          <a:xfrm>
            <a:off x="1740629" y="0"/>
            <a:ext cx="5101605" cy="3430201"/>
          </a:xfrm>
          <a:prstGeom prst="rect">
            <a:avLst/>
          </a:prstGeom>
        </p:spPr>
      </p:pic>
      <p:sp>
        <p:nvSpPr>
          <p:cNvPr id="4" name="TextBox 3">
            <a:extLst>
              <a:ext uri="{FF2B5EF4-FFF2-40B4-BE49-F238E27FC236}">
                <a16:creationId xmlns:a16="http://schemas.microsoft.com/office/drawing/2014/main" id="{DB1C386A-9806-52EE-689F-60671B8726F3}"/>
              </a:ext>
            </a:extLst>
          </p:cNvPr>
          <p:cNvSpPr txBox="1"/>
          <p:nvPr/>
        </p:nvSpPr>
        <p:spPr>
          <a:xfrm>
            <a:off x="0" y="349994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Morality of strategic bombing: Is it ok to cause huge amounts of civilian casualties?</a:t>
            </a:r>
          </a:p>
          <a:p>
            <a:pPr marL="742950" lvl="1" indent="-285750">
              <a:buFont typeface="Arial" panose="020B0604020202020204" pitchFamily="34" charset="0"/>
              <a:buChar char="•"/>
            </a:pPr>
            <a:r>
              <a:rPr lang="en-US" dirty="0"/>
              <a:t>Practical argument against strategic bombing: The Germans had such a tight grip over society that instilling fear would do nothing to pressure the war to end</a:t>
            </a:r>
          </a:p>
          <a:p>
            <a:pPr marL="742950" lvl="1" indent="-285750">
              <a:buFont typeface="Arial" panose="020B0604020202020204" pitchFamily="34" charset="0"/>
              <a:buChar char="•"/>
            </a:pPr>
            <a:r>
              <a:rPr lang="en-US" dirty="0"/>
              <a:t>Air force’s argument for bombing: less people will die overall, and the war won’t last as long. Bombing might cause society to collapse</a:t>
            </a:r>
          </a:p>
          <a:p>
            <a:pPr marL="285750" indent="-285750">
              <a:buFont typeface="Arial" panose="020B0604020202020204" pitchFamily="34" charset="0"/>
              <a:buChar char="•"/>
            </a:pPr>
            <a:r>
              <a:rPr lang="en-US" dirty="0"/>
              <a:t>1944 Clarion Plan: destroy transport facilities to show that the allies had complete control over the air</a:t>
            </a:r>
          </a:p>
        </p:txBody>
      </p:sp>
      <p:pic>
        <p:nvPicPr>
          <p:cNvPr id="6" name="Picture 5">
            <a:extLst>
              <a:ext uri="{FF2B5EF4-FFF2-40B4-BE49-F238E27FC236}">
                <a16:creationId xmlns:a16="http://schemas.microsoft.com/office/drawing/2014/main" id="{36BBC3C6-9C6C-8003-B523-64B644C3FE43}"/>
              </a:ext>
            </a:extLst>
          </p:cNvPr>
          <p:cNvPicPr>
            <a:picLocks noChangeAspect="1"/>
          </p:cNvPicPr>
          <p:nvPr/>
        </p:nvPicPr>
        <p:blipFill>
          <a:blip r:embed="rId3"/>
          <a:stretch>
            <a:fillRect/>
          </a:stretch>
        </p:blipFill>
        <p:spPr>
          <a:xfrm>
            <a:off x="393789" y="6763405"/>
            <a:ext cx="3920202" cy="4031571"/>
          </a:xfrm>
          <a:prstGeom prst="rect">
            <a:avLst/>
          </a:prstGeom>
        </p:spPr>
      </p:pic>
      <p:pic>
        <p:nvPicPr>
          <p:cNvPr id="8" name="Picture 7">
            <a:extLst>
              <a:ext uri="{FF2B5EF4-FFF2-40B4-BE49-F238E27FC236}">
                <a16:creationId xmlns:a16="http://schemas.microsoft.com/office/drawing/2014/main" id="{E08BFC4E-DF6F-A34A-921B-47685C0F92CD}"/>
              </a:ext>
            </a:extLst>
          </p:cNvPr>
          <p:cNvPicPr>
            <a:picLocks noChangeAspect="1"/>
          </p:cNvPicPr>
          <p:nvPr/>
        </p:nvPicPr>
        <p:blipFill>
          <a:blip r:embed="rId4"/>
          <a:stretch>
            <a:fillRect/>
          </a:stretch>
        </p:blipFill>
        <p:spPr>
          <a:xfrm>
            <a:off x="4476658" y="6326999"/>
            <a:ext cx="4052488" cy="4723641"/>
          </a:xfrm>
          <a:prstGeom prst="rect">
            <a:avLst/>
          </a:prstGeom>
        </p:spPr>
      </p:pic>
    </p:spTree>
    <p:extLst>
      <p:ext uri="{BB962C8B-B14F-4D97-AF65-F5344CB8AC3E}">
        <p14:creationId xmlns:p14="http://schemas.microsoft.com/office/powerpoint/2010/main" val="3391568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DA6A5-CD64-8F68-06B1-46DE879D6E2A}"/>
              </a:ext>
            </a:extLst>
          </p:cNvPr>
          <p:cNvSpPr txBox="1"/>
          <p:nvPr/>
        </p:nvSpPr>
        <p:spPr>
          <a:xfrm>
            <a:off x="0" y="175364"/>
            <a:ext cx="8686799" cy="830997"/>
          </a:xfrm>
          <a:prstGeom prst="rect">
            <a:avLst/>
          </a:prstGeom>
          <a:noFill/>
        </p:spPr>
        <p:txBody>
          <a:bodyPr wrap="square" rtlCol="0">
            <a:spAutoFit/>
          </a:bodyPr>
          <a:lstStyle/>
          <a:p>
            <a:pPr algn="ctr"/>
            <a:r>
              <a:rPr lang="en-US" sz="4800" dirty="0"/>
              <a:t>WWII: D-Day and the Bulge</a:t>
            </a:r>
          </a:p>
        </p:txBody>
      </p:sp>
      <p:pic>
        <p:nvPicPr>
          <p:cNvPr id="4" name="Picture 3">
            <a:extLst>
              <a:ext uri="{FF2B5EF4-FFF2-40B4-BE49-F238E27FC236}">
                <a16:creationId xmlns:a16="http://schemas.microsoft.com/office/drawing/2014/main" id="{ACC39FB3-525A-B0C6-9331-B3BFB47632F1}"/>
              </a:ext>
            </a:extLst>
          </p:cNvPr>
          <p:cNvPicPr>
            <a:picLocks noChangeAspect="1"/>
          </p:cNvPicPr>
          <p:nvPr/>
        </p:nvPicPr>
        <p:blipFill>
          <a:blip r:embed="rId2"/>
          <a:stretch>
            <a:fillRect/>
          </a:stretch>
        </p:blipFill>
        <p:spPr>
          <a:xfrm>
            <a:off x="0" y="995547"/>
            <a:ext cx="8686800" cy="3295610"/>
          </a:xfrm>
          <a:prstGeom prst="rect">
            <a:avLst/>
          </a:prstGeom>
        </p:spPr>
      </p:pic>
      <p:sp>
        <p:nvSpPr>
          <p:cNvPr id="5" name="TextBox 4">
            <a:extLst>
              <a:ext uri="{FF2B5EF4-FFF2-40B4-BE49-F238E27FC236}">
                <a16:creationId xmlns:a16="http://schemas.microsoft.com/office/drawing/2014/main" id="{705C9588-D1C1-8139-E56D-6861C92A4F2F}"/>
              </a:ext>
            </a:extLst>
          </p:cNvPr>
          <p:cNvSpPr txBox="1"/>
          <p:nvPr/>
        </p:nvSpPr>
        <p:spPr>
          <a:xfrm>
            <a:off x="0" y="447740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General Eisenhower drafts Operation Overlord (D-Day)</a:t>
            </a:r>
          </a:p>
          <a:p>
            <a:pPr marL="742950" lvl="1" indent="-285750">
              <a:buFont typeface="Arial" panose="020B0604020202020204" pitchFamily="34" charset="0"/>
              <a:buChar char="•"/>
            </a:pPr>
            <a:r>
              <a:rPr lang="en-US" dirty="0"/>
              <a:t>A main component of the operation is deceiving the Germans into thinking they are attacking at Calais</a:t>
            </a:r>
          </a:p>
          <a:p>
            <a:pPr marL="1200150" lvl="2" indent="-285750">
              <a:buFont typeface="Arial" panose="020B0604020202020204" pitchFamily="34" charset="0"/>
              <a:buChar char="•"/>
            </a:pPr>
            <a:r>
              <a:rPr lang="en-US" dirty="0"/>
              <a:t>Patton is put in charge of a fake army that is stationed across from Calais.</a:t>
            </a:r>
          </a:p>
          <a:p>
            <a:pPr marL="1657350" lvl="3" indent="-285750">
              <a:buFont typeface="Arial" panose="020B0604020202020204" pitchFamily="34" charset="0"/>
              <a:buChar char="•"/>
            </a:pPr>
            <a:r>
              <a:rPr lang="en-US" dirty="0"/>
              <a:t>Husks that look like machines are positioned, fake orders are given to fool Germans</a:t>
            </a:r>
          </a:p>
          <a:p>
            <a:pPr marL="1200150" lvl="2" indent="-285750">
              <a:buFont typeface="Arial" panose="020B0604020202020204" pitchFamily="34" charset="0"/>
              <a:buChar char="•"/>
            </a:pPr>
            <a:r>
              <a:rPr lang="en-US" dirty="0"/>
              <a:t>Allies give fake information to known German spies that the main force will attack at Calais</a:t>
            </a:r>
          </a:p>
          <a:p>
            <a:pPr marL="1200150" lvl="2" indent="-285750">
              <a:buFont typeface="Arial" panose="020B0604020202020204" pitchFamily="34" charset="0"/>
              <a:buChar char="•"/>
            </a:pPr>
            <a:r>
              <a:rPr lang="en-US" dirty="0"/>
              <a:t>Hitler falls for it, as he already believed the attack would come there</a:t>
            </a:r>
          </a:p>
          <a:p>
            <a:pPr marL="1200150" lvl="2" indent="-285750">
              <a:buFont typeface="Arial" panose="020B0604020202020204" pitchFamily="34" charset="0"/>
              <a:buChar char="•"/>
            </a:pPr>
            <a:r>
              <a:rPr lang="en-US" dirty="0"/>
              <a:t>Most paratroopers land off target, which further confuses the Germans as to where the landing is happening</a:t>
            </a:r>
          </a:p>
          <a:p>
            <a:pPr marL="1200150" lvl="2" indent="-285750">
              <a:buFont typeface="Arial" panose="020B0604020202020204" pitchFamily="34" charset="0"/>
              <a:buChar char="•"/>
            </a:pPr>
            <a:r>
              <a:rPr lang="en-US" dirty="0"/>
              <a:t>When troops do land on June 6</a:t>
            </a:r>
            <a:r>
              <a:rPr lang="en-US" baseline="30000" dirty="0"/>
              <a:t>th</a:t>
            </a:r>
            <a:r>
              <a:rPr lang="en-US" dirty="0"/>
              <a:t>, Germans take time to reinforce the defense, as they still believe a stronger force will land at Calais</a:t>
            </a:r>
          </a:p>
        </p:txBody>
      </p:sp>
      <p:pic>
        <p:nvPicPr>
          <p:cNvPr id="7" name="Picture 6">
            <a:extLst>
              <a:ext uri="{FF2B5EF4-FFF2-40B4-BE49-F238E27FC236}">
                <a16:creationId xmlns:a16="http://schemas.microsoft.com/office/drawing/2014/main" id="{8E661798-CAF2-3201-F9A5-F73C4C0D47BB}"/>
              </a:ext>
            </a:extLst>
          </p:cNvPr>
          <p:cNvPicPr>
            <a:picLocks noChangeAspect="1"/>
          </p:cNvPicPr>
          <p:nvPr/>
        </p:nvPicPr>
        <p:blipFill>
          <a:blip r:embed="rId3"/>
          <a:stretch>
            <a:fillRect/>
          </a:stretch>
        </p:blipFill>
        <p:spPr>
          <a:xfrm>
            <a:off x="222305" y="8213834"/>
            <a:ext cx="2693855" cy="3831988"/>
          </a:xfrm>
          <a:prstGeom prst="rect">
            <a:avLst/>
          </a:prstGeom>
        </p:spPr>
      </p:pic>
      <p:pic>
        <p:nvPicPr>
          <p:cNvPr id="9" name="Picture 8">
            <a:extLst>
              <a:ext uri="{FF2B5EF4-FFF2-40B4-BE49-F238E27FC236}">
                <a16:creationId xmlns:a16="http://schemas.microsoft.com/office/drawing/2014/main" id="{94DC2475-6953-D3D0-D3D0-CD91802815E5}"/>
              </a:ext>
            </a:extLst>
          </p:cNvPr>
          <p:cNvPicPr>
            <a:picLocks noChangeAspect="1"/>
          </p:cNvPicPr>
          <p:nvPr/>
        </p:nvPicPr>
        <p:blipFill>
          <a:blip r:embed="rId4"/>
          <a:stretch>
            <a:fillRect/>
          </a:stretch>
        </p:blipFill>
        <p:spPr>
          <a:xfrm>
            <a:off x="4181143" y="8232922"/>
            <a:ext cx="3559727" cy="3659533"/>
          </a:xfrm>
          <a:prstGeom prst="rect">
            <a:avLst/>
          </a:prstGeom>
        </p:spPr>
      </p:pic>
    </p:spTree>
    <p:extLst>
      <p:ext uri="{BB962C8B-B14F-4D97-AF65-F5344CB8AC3E}">
        <p14:creationId xmlns:p14="http://schemas.microsoft.com/office/powerpoint/2010/main" val="3314705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3297E-E42C-5CD7-9C92-736AAE715686}"/>
              </a:ext>
            </a:extLst>
          </p:cNvPr>
          <p:cNvSpPr txBox="1"/>
          <p:nvPr/>
        </p:nvSpPr>
        <p:spPr>
          <a:xfrm>
            <a:off x="0" y="3862551"/>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Point-Du-Hoc (defensible position between Utah and Omaha beaches)</a:t>
            </a:r>
          </a:p>
          <a:p>
            <a:pPr marL="742950" lvl="1" indent="-285750">
              <a:buFont typeface="Arial" panose="020B0604020202020204" pitchFamily="34" charset="0"/>
              <a:buChar char="•"/>
            </a:pPr>
            <a:r>
              <a:rPr lang="en-US" dirty="0"/>
              <a:t>First Americans to complete their objective were Rudder and a group of rangers that consisted mostly of Aggies</a:t>
            </a:r>
          </a:p>
          <a:p>
            <a:pPr marL="742950" lvl="1" indent="-285750">
              <a:buFont typeface="Arial" panose="020B0604020202020204" pitchFamily="34" charset="0"/>
              <a:buChar char="•"/>
            </a:pPr>
            <a:r>
              <a:rPr lang="en-US" dirty="0"/>
              <a:t>Took out German guns and prevented reinforcements with a great amount of casualties</a:t>
            </a:r>
          </a:p>
          <a:p>
            <a:endParaRPr lang="en-US" dirty="0"/>
          </a:p>
        </p:txBody>
      </p:sp>
      <p:pic>
        <p:nvPicPr>
          <p:cNvPr id="4" name="Picture 3">
            <a:extLst>
              <a:ext uri="{FF2B5EF4-FFF2-40B4-BE49-F238E27FC236}">
                <a16:creationId xmlns:a16="http://schemas.microsoft.com/office/drawing/2014/main" id="{5F7B4BF5-24CE-6478-5560-3CAABD106F53}"/>
              </a:ext>
            </a:extLst>
          </p:cNvPr>
          <p:cNvPicPr>
            <a:picLocks noChangeAspect="1"/>
          </p:cNvPicPr>
          <p:nvPr/>
        </p:nvPicPr>
        <p:blipFill>
          <a:blip r:embed="rId2"/>
          <a:stretch>
            <a:fillRect/>
          </a:stretch>
        </p:blipFill>
        <p:spPr>
          <a:xfrm>
            <a:off x="1340533" y="0"/>
            <a:ext cx="5927372" cy="3657475"/>
          </a:xfrm>
          <a:prstGeom prst="rect">
            <a:avLst/>
          </a:prstGeom>
        </p:spPr>
      </p:pic>
      <p:pic>
        <p:nvPicPr>
          <p:cNvPr id="6" name="Picture 5">
            <a:extLst>
              <a:ext uri="{FF2B5EF4-FFF2-40B4-BE49-F238E27FC236}">
                <a16:creationId xmlns:a16="http://schemas.microsoft.com/office/drawing/2014/main" id="{2FCB0389-5996-8886-9176-35253877A021}"/>
              </a:ext>
            </a:extLst>
          </p:cNvPr>
          <p:cNvPicPr>
            <a:picLocks noChangeAspect="1"/>
          </p:cNvPicPr>
          <p:nvPr/>
        </p:nvPicPr>
        <p:blipFill>
          <a:blip r:embed="rId3"/>
          <a:stretch>
            <a:fillRect/>
          </a:stretch>
        </p:blipFill>
        <p:spPr>
          <a:xfrm>
            <a:off x="204952" y="8954814"/>
            <a:ext cx="4234764" cy="2663099"/>
          </a:xfrm>
          <a:prstGeom prst="rect">
            <a:avLst/>
          </a:prstGeom>
        </p:spPr>
      </p:pic>
      <p:pic>
        <p:nvPicPr>
          <p:cNvPr id="8" name="Picture 7">
            <a:extLst>
              <a:ext uri="{FF2B5EF4-FFF2-40B4-BE49-F238E27FC236}">
                <a16:creationId xmlns:a16="http://schemas.microsoft.com/office/drawing/2014/main" id="{65107331-60B4-6847-AB6A-2E30E6E0AE22}"/>
              </a:ext>
            </a:extLst>
          </p:cNvPr>
          <p:cNvPicPr>
            <a:picLocks noChangeAspect="1"/>
          </p:cNvPicPr>
          <p:nvPr/>
        </p:nvPicPr>
        <p:blipFill>
          <a:blip r:embed="rId4"/>
          <a:stretch>
            <a:fillRect/>
          </a:stretch>
        </p:blipFill>
        <p:spPr>
          <a:xfrm>
            <a:off x="4660202" y="8818768"/>
            <a:ext cx="3916239" cy="2980647"/>
          </a:xfrm>
          <a:prstGeom prst="rect">
            <a:avLst/>
          </a:prstGeom>
        </p:spPr>
      </p:pic>
      <p:pic>
        <p:nvPicPr>
          <p:cNvPr id="12" name="Picture 11">
            <a:extLst>
              <a:ext uri="{FF2B5EF4-FFF2-40B4-BE49-F238E27FC236}">
                <a16:creationId xmlns:a16="http://schemas.microsoft.com/office/drawing/2014/main" id="{8610F718-C057-5723-048A-5C6FAF178B9A}"/>
              </a:ext>
            </a:extLst>
          </p:cNvPr>
          <p:cNvPicPr>
            <a:picLocks noChangeAspect="1"/>
          </p:cNvPicPr>
          <p:nvPr/>
        </p:nvPicPr>
        <p:blipFill>
          <a:blip r:embed="rId5"/>
          <a:stretch>
            <a:fillRect/>
          </a:stretch>
        </p:blipFill>
        <p:spPr>
          <a:xfrm>
            <a:off x="1803971" y="5301201"/>
            <a:ext cx="5432402" cy="3336653"/>
          </a:xfrm>
          <a:prstGeom prst="rect">
            <a:avLst/>
          </a:prstGeom>
        </p:spPr>
      </p:pic>
    </p:spTree>
    <p:extLst>
      <p:ext uri="{BB962C8B-B14F-4D97-AF65-F5344CB8AC3E}">
        <p14:creationId xmlns:p14="http://schemas.microsoft.com/office/powerpoint/2010/main" val="84280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B4FE7-50AD-5E76-DB9D-617030424183}"/>
              </a:ext>
            </a:extLst>
          </p:cNvPr>
          <p:cNvPicPr>
            <a:picLocks noChangeAspect="1"/>
          </p:cNvPicPr>
          <p:nvPr/>
        </p:nvPicPr>
        <p:blipFill>
          <a:blip r:embed="rId2"/>
          <a:stretch>
            <a:fillRect/>
          </a:stretch>
        </p:blipFill>
        <p:spPr>
          <a:xfrm>
            <a:off x="0" y="0"/>
            <a:ext cx="8686800" cy="4565207"/>
          </a:xfrm>
          <a:prstGeom prst="rect">
            <a:avLst/>
          </a:prstGeom>
        </p:spPr>
      </p:pic>
      <p:sp>
        <p:nvSpPr>
          <p:cNvPr id="4" name="TextBox 3">
            <a:extLst>
              <a:ext uri="{FF2B5EF4-FFF2-40B4-BE49-F238E27FC236}">
                <a16:creationId xmlns:a16="http://schemas.microsoft.com/office/drawing/2014/main" id="{EBD69DA3-7F91-55B0-19E6-3D80CD5343C0}"/>
              </a:ext>
            </a:extLst>
          </p:cNvPr>
          <p:cNvSpPr txBox="1"/>
          <p:nvPr/>
        </p:nvSpPr>
        <p:spPr>
          <a:xfrm>
            <a:off x="0" y="480848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Attrition and envelopment</a:t>
            </a:r>
          </a:p>
          <a:p>
            <a:pPr marL="742950" lvl="1" indent="-285750">
              <a:buFont typeface="Arial" panose="020B0604020202020204" pitchFamily="34" charset="0"/>
              <a:buChar char="•"/>
            </a:pPr>
            <a:r>
              <a:rPr lang="en-US" dirty="0"/>
              <a:t>Shortly after landing, the British and Canadian forces got bogged down near Caen</a:t>
            </a:r>
          </a:p>
          <a:p>
            <a:pPr marL="742950" lvl="1" indent="-285750">
              <a:buFont typeface="Arial" panose="020B0604020202020204" pitchFamily="34" charset="0"/>
              <a:buChar char="•"/>
            </a:pPr>
            <a:r>
              <a:rPr lang="en-US" dirty="0"/>
              <a:t>The bocage, a farming region where farms were separated by thick hedge walls reinforced with stone was easily defensible. Commanders were afraid of combat resembling WW1</a:t>
            </a:r>
          </a:p>
          <a:p>
            <a:pPr marL="742950" lvl="1" indent="-285750">
              <a:buFont typeface="Arial" panose="020B0604020202020204" pitchFamily="34" charset="0"/>
              <a:buChar char="•"/>
            </a:pPr>
            <a:r>
              <a:rPr lang="en-US" dirty="0"/>
              <a:t>By the end of June, General Bernard Montgomery (British) was facing 7 ½ German armored divisions and 700 tanks, while the Americans were only facing ½ an armored division and 140 tanks</a:t>
            </a: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77D036E-2E08-115B-E0F7-854F870B8962}"/>
              </a:ext>
            </a:extLst>
          </p:cNvPr>
          <p:cNvPicPr>
            <a:picLocks noChangeAspect="1"/>
          </p:cNvPicPr>
          <p:nvPr/>
        </p:nvPicPr>
        <p:blipFill>
          <a:blip r:embed="rId3"/>
          <a:stretch>
            <a:fillRect/>
          </a:stretch>
        </p:blipFill>
        <p:spPr>
          <a:xfrm>
            <a:off x="3450875" y="7930055"/>
            <a:ext cx="5053130" cy="3546805"/>
          </a:xfrm>
          <a:prstGeom prst="rect">
            <a:avLst/>
          </a:prstGeom>
        </p:spPr>
      </p:pic>
      <p:pic>
        <p:nvPicPr>
          <p:cNvPr id="8" name="Picture 7">
            <a:extLst>
              <a:ext uri="{FF2B5EF4-FFF2-40B4-BE49-F238E27FC236}">
                <a16:creationId xmlns:a16="http://schemas.microsoft.com/office/drawing/2014/main" id="{081AAA03-05B9-5EBE-F235-50380B2AD440}"/>
              </a:ext>
            </a:extLst>
          </p:cNvPr>
          <p:cNvPicPr>
            <a:picLocks noChangeAspect="1"/>
          </p:cNvPicPr>
          <p:nvPr/>
        </p:nvPicPr>
        <p:blipFill>
          <a:blip r:embed="rId4"/>
          <a:stretch>
            <a:fillRect/>
          </a:stretch>
        </p:blipFill>
        <p:spPr>
          <a:xfrm>
            <a:off x="135699" y="7662041"/>
            <a:ext cx="3201299" cy="3894914"/>
          </a:xfrm>
          <a:prstGeom prst="rect">
            <a:avLst/>
          </a:prstGeom>
        </p:spPr>
      </p:pic>
    </p:spTree>
    <p:extLst>
      <p:ext uri="{BB962C8B-B14F-4D97-AF65-F5344CB8AC3E}">
        <p14:creationId xmlns:p14="http://schemas.microsoft.com/office/powerpoint/2010/main" val="2122800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7C43-F830-E6CB-B740-D8380FC0CD76}"/>
              </a:ext>
            </a:extLst>
          </p:cNvPr>
          <p:cNvPicPr>
            <a:picLocks noChangeAspect="1"/>
          </p:cNvPicPr>
          <p:nvPr/>
        </p:nvPicPr>
        <p:blipFill>
          <a:blip r:embed="rId2"/>
          <a:stretch>
            <a:fillRect/>
          </a:stretch>
        </p:blipFill>
        <p:spPr>
          <a:xfrm>
            <a:off x="777130" y="0"/>
            <a:ext cx="6754168" cy="4867954"/>
          </a:xfrm>
          <a:prstGeom prst="rect">
            <a:avLst/>
          </a:prstGeom>
        </p:spPr>
      </p:pic>
      <p:pic>
        <p:nvPicPr>
          <p:cNvPr id="5" name="Picture 4">
            <a:extLst>
              <a:ext uri="{FF2B5EF4-FFF2-40B4-BE49-F238E27FC236}">
                <a16:creationId xmlns:a16="http://schemas.microsoft.com/office/drawing/2014/main" id="{B8742E6E-288D-A12C-65F3-247C5CC2FB1E}"/>
              </a:ext>
            </a:extLst>
          </p:cNvPr>
          <p:cNvPicPr>
            <a:picLocks noChangeAspect="1"/>
          </p:cNvPicPr>
          <p:nvPr/>
        </p:nvPicPr>
        <p:blipFill>
          <a:blip r:embed="rId3"/>
          <a:stretch>
            <a:fillRect/>
          </a:stretch>
        </p:blipFill>
        <p:spPr>
          <a:xfrm>
            <a:off x="199030" y="5502165"/>
            <a:ext cx="3845713" cy="5434160"/>
          </a:xfrm>
          <a:prstGeom prst="rect">
            <a:avLst/>
          </a:prstGeom>
        </p:spPr>
      </p:pic>
      <p:pic>
        <p:nvPicPr>
          <p:cNvPr id="7" name="Picture 6">
            <a:extLst>
              <a:ext uri="{FF2B5EF4-FFF2-40B4-BE49-F238E27FC236}">
                <a16:creationId xmlns:a16="http://schemas.microsoft.com/office/drawing/2014/main" id="{4D582ADA-2032-2567-E299-66B20B3B0D84}"/>
              </a:ext>
            </a:extLst>
          </p:cNvPr>
          <p:cNvPicPr>
            <a:picLocks noChangeAspect="1"/>
          </p:cNvPicPr>
          <p:nvPr/>
        </p:nvPicPr>
        <p:blipFill>
          <a:blip r:embed="rId4"/>
          <a:stretch>
            <a:fillRect/>
          </a:stretch>
        </p:blipFill>
        <p:spPr>
          <a:xfrm>
            <a:off x="4123688" y="4864973"/>
            <a:ext cx="4563112" cy="7097115"/>
          </a:xfrm>
          <a:prstGeom prst="rect">
            <a:avLst/>
          </a:prstGeom>
        </p:spPr>
      </p:pic>
      <p:sp>
        <p:nvSpPr>
          <p:cNvPr id="8" name="TextBox 7">
            <a:extLst>
              <a:ext uri="{FF2B5EF4-FFF2-40B4-BE49-F238E27FC236}">
                <a16:creationId xmlns:a16="http://schemas.microsoft.com/office/drawing/2014/main" id="{0F808005-F8EB-D642-7EA2-81A747E06C1D}"/>
              </a:ext>
            </a:extLst>
          </p:cNvPr>
          <p:cNvSpPr txBox="1"/>
          <p:nvPr/>
        </p:nvSpPr>
        <p:spPr>
          <a:xfrm>
            <a:off x="1024758" y="173421"/>
            <a:ext cx="6734921" cy="369332"/>
          </a:xfrm>
          <a:prstGeom prst="rect">
            <a:avLst/>
          </a:prstGeom>
          <a:noFill/>
        </p:spPr>
        <p:txBody>
          <a:bodyPr wrap="none" rtlCol="0">
            <a:spAutoFit/>
          </a:bodyPr>
          <a:lstStyle/>
          <a:p>
            <a:r>
              <a:rPr lang="en-US" dirty="0"/>
              <a:t>Some tactics the armed forces used to attack in the Bocage region</a:t>
            </a:r>
          </a:p>
        </p:txBody>
      </p:sp>
    </p:spTree>
    <p:extLst>
      <p:ext uri="{BB962C8B-B14F-4D97-AF65-F5344CB8AC3E}">
        <p14:creationId xmlns:p14="http://schemas.microsoft.com/office/powerpoint/2010/main" val="3546691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90AB5-B24F-26D4-8076-2CF02716A1AA}"/>
              </a:ext>
            </a:extLst>
          </p:cNvPr>
          <p:cNvPicPr>
            <a:picLocks noChangeAspect="1"/>
          </p:cNvPicPr>
          <p:nvPr/>
        </p:nvPicPr>
        <p:blipFill>
          <a:blip r:embed="rId2"/>
          <a:stretch>
            <a:fillRect/>
          </a:stretch>
        </p:blipFill>
        <p:spPr>
          <a:xfrm>
            <a:off x="2286000" y="0"/>
            <a:ext cx="3972910" cy="3305123"/>
          </a:xfrm>
          <a:prstGeom prst="rect">
            <a:avLst/>
          </a:prstGeom>
        </p:spPr>
      </p:pic>
      <p:pic>
        <p:nvPicPr>
          <p:cNvPr id="5" name="Picture 4">
            <a:extLst>
              <a:ext uri="{FF2B5EF4-FFF2-40B4-BE49-F238E27FC236}">
                <a16:creationId xmlns:a16="http://schemas.microsoft.com/office/drawing/2014/main" id="{57CE347F-7633-D40E-5D9E-9361F002A836}"/>
              </a:ext>
            </a:extLst>
          </p:cNvPr>
          <p:cNvPicPr>
            <a:picLocks noChangeAspect="1"/>
          </p:cNvPicPr>
          <p:nvPr/>
        </p:nvPicPr>
        <p:blipFill>
          <a:blip r:embed="rId3"/>
          <a:stretch>
            <a:fillRect/>
          </a:stretch>
        </p:blipFill>
        <p:spPr>
          <a:xfrm>
            <a:off x="425669" y="7031255"/>
            <a:ext cx="7737054" cy="5160745"/>
          </a:xfrm>
          <a:prstGeom prst="rect">
            <a:avLst/>
          </a:prstGeom>
        </p:spPr>
      </p:pic>
      <p:sp>
        <p:nvSpPr>
          <p:cNvPr id="6" name="TextBox 5">
            <a:extLst>
              <a:ext uri="{FF2B5EF4-FFF2-40B4-BE49-F238E27FC236}">
                <a16:creationId xmlns:a16="http://schemas.microsoft.com/office/drawing/2014/main" id="{05DA47EB-9D05-964C-2B6C-AB0C49C4C04E}"/>
              </a:ext>
            </a:extLst>
          </p:cNvPr>
          <p:cNvSpPr txBox="1"/>
          <p:nvPr/>
        </p:nvSpPr>
        <p:spPr>
          <a:xfrm>
            <a:off x="0" y="337382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Operation Cobra: Breakthrough the Bocage</a:t>
            </a:r>
          </a:p>
          <a:p>
            <a:pPr marL="742950" lvl="1" indent="-285750">
              <a:buFont typeface="Arial" panose="020B0604020202020204" pitchFamily="34" charset="0"/>
              <a:buChar char="•"/>
            </a:pPr>
            <a:r>
              <a:rPr lang="en-US" dirty="0"/>
              <a:t>Omar Bradley in command of operation</a:t>
            </a:r>
          </a:p>
          <a:p>
            <a:pPr marL="742950" lvl="1" indent="-285750">
              <a:buFont typeface="Arial" panose="020B0604020202020204" pitchFamily="34" charset="0"/>
              <a:buChar char="•"/>
            </a:pPr>
            <a:r>
              <a:rPr lang="en-US" dirty="0"/>
              <a:t>American officers preferred assaults over a large area all at once, but Bradley found a weak spot ans wanted to use tanks and planes to breakthrough</a:t>
            </a:r>
          </a:p>
          <a:p>
            <a:pPr marL="742950" lvl="1" indent="-285750">
              <a:buFont typeface="Arial" panose="020B0604020202020204" pitchFamily="34" charset="0"/>
              <a:buChar char="•"/>
            </a:pPr>
            <a:r>
              <a:rPr lang="en-US" dirty="0"/>
              <a:t>Carpet bombing the weak-spot:</a:t>
            </a:r>
          </a:p>
          <a:p>
            <a:pPr marL="1200150" lvl="2" indent="-285750">
              <a:buFont typeface="Arial" panose="020B0604020202020204" pitchFamily="34" charset="0"/>
              <a:buChar char="•"/>
            </a:pPr>
            <a:r>
              <a:rPr lang="en-US" dirty="0"/>
              <a:t>Napalm dropping by Thunderbolts – 50 at a time every 2 minutes </a:t>
            </a:r>
          </a:p>
          <a:p>
            <a:pPr marL="1200150" lvl="2" indent="-285750">
              <a:buFont typeface="Arial" panose="020B0604020202020204" pitchFamily="34" charset="0"/>
              <a:buChar char="•"/>
            </a:pPr>
            <a:r>
              <a:rPr lang="en-US" dirty="0"/>
              <a:t>Medium bombers attack</a:t>
            </a:r>
          </a:p>
          <a:p>
            <a:pPr marL="1200150" lvl="2" indent="-285750">
              <a:buFont typeface="Arial" panose="020B0604020202020204" pitchFamily="34" charset="0"/>
              <a:buChar char="•"/>
            </a:pPr>
            <a:r>
              <a:rPr lang="en-US" dirty="0"/>
              <a:t>1500 flying fortresses and liberators destroy everything remaining</a:t>
            </a:r>
          </a:p>
          <a:p>
            <a:pPr marL="1200150" lvl="2" indent="-285750">
              <a:buFont typeface="Arial" panose="020B0604020202020204" pitchFamily="34" charset="0"/>
              <a:buChar char="•"/>
            </a:pPr>
            <a:r>
              <a:rPr lang="en-US" dirty="0"/>
              <a:t>Small fighters drop small bombs</a:t>
            </a:r>
          </a:p>
          <a:p>
            <a:pPr marL="1200150" lvl="2" indent="-285750">
              <a:buFont typeface="Arial" panose="020B0604020202020204" pitchFamily="34" charset="0"/>
              <a:buChar char="•"/>
            </a:pPr>
            <a:r>
              <a:rPr lang="en-US" dirty="0"/>
              <a:t>These raids kill or wound 70% of the Germans in the area</a:t>
            </a:r>
          </a:p>
          <a:p>
            <a:pPr marL="742950" lvl="1" indent="-285750">
              <a:buFont typeface="Arial" panose="020B0604020202020204" pitchFamily="34" charset="0"/>
              <a:buChar char="•"/>
            </a:pPr>
            <a:r>
              <a:rPr lang="en-US" dirty="0"/>
              <a:t>Tanks and mechanized then breakthrough German lines and push through the German front</a:t>
            </a:r>
          </a:p>
          <a:p>
            <a:pPr marL="1200150" lvl="2" indent="-285750">
              <a:buFont typeface="Arial" panose="020B0604020202020204" pitchFamily="34" charset="0"/>
              <a:buChar char="•"/>
            </a:pPr>
            <a:r>
              <a:rPr lang="en-US" dirty="0"/>
              <a:t>Patton’s 3</a:t>
            </a:r>
            <a:r>
              <a:rPr lang="en-US" baseline="30000" dirty="0"/>
              <a:t>rd</a:t>
            </a:r>
            <a:r>
              <a:rPr lang="en-US" dirty="0"/>
              <a:t> army envelopes German forces, only some escape</a:t>
            </a:r>
          </a:p>
        </p:txBody>
      </p:sp>
    </p:spTree>
    <p:extLst>
      <p:ext uri="{BB962C8B-B14F-4D97-AF65-F5344CB8AC3E}">
        <p14:creationId xmlns:p14="http://schemas.microsoft.com/office/powerpoint/2010/main" val="4085571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ED8AC-25E3-7DB6-0D5F-F10D896FAA1E}"/>
              </a:ext>
            </a:extLst>
          </p:cNvPr>
          <p:cNvPicPr>
            <a:picLocks noChangeAspect="1"/>
          </p:cNvPicPr>
          <p:nvPr/>
        </p:nvPicPr>
        <p:blipFill>
          <a:blip r:embed="rId2"/>
          <a:stretch>
            <a:fillRect/>
          </a:stretch>
        </p:blipFill>
        <p:spPr>
          <a:xfrm>
            <a:off x="0" y="0"/>
            <a:ext cx="8686800" cy="6260585"/>
          </a:xfrm>
          <a:prstGeom prst="rect">
            <a:avLst/>
          </a:prstGeom>
        </p:spPr>
      </p:pic>
      <p:sp>
        <p:nvSpPr>
          <p:cNvPr id="4" name="TextBox 3">
            <a:extLst>
              <a:ext uri="{FF2B5EF4-FFF2-40B4-BE49-F238E27FC236}">
                <a16:creationId xmlns:a16="http://schemas.microsoft.com/office/drawing/2014/main" id="{5B3C40D6-C00E-5D5D-A64B-0F8499ECC51F}"/>
              </a:ext>
            </a:extLst>
          </p:cNvPr>
          <p:cNvSpPr txBox="1"/>
          <p:nvPr/>
        </p:nvSpPr>
        <p:spPr>
          <a:xfrm>
            <a:off x="-1" y="6416566"/>
            <a:ext cx="433551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Patton</a:t>
            </a:r>
          </a:p>
          <a:p>
            <a:pPr marL="742950" lvl="1" indent="-285750">
              <a:buFont typeface="Arial" panose="020B0604020202020204" pitchFamily="34" charset="0"/>
              <a:buChar char="•"/>
            </a:pPr>
            <a:r>
              <a:rPr lang="en-US" dirty="0"/>
              <a:t>From a wealthy Californian family</a:t>
            </a:r>
          </a:p>
          <a:p>
            <a:pPr marL="742950" lvl="1" indent="-285750">
              <a:buFont typeface="Arial" panose="020B0604020202020204" pitchFamily="34" charset="0"/>
              <a:buChar char="•"/>
            </a:pPr>
            <a:r>
              <a:rPr lang="en-US" dirty="0"/>
              <a:t>Aid to Pershing in WW1</a:t>
            </a:r>
          </a:p>
          <a:p>
            <a:pPr marL="742950" lvl="1" indent="-285750">
              <a:buFont typeface="Arial" panose="020B0604020202020204" pitchFamily="34" charset="0"/>
              <a:buChar char="•"/>
            </a:pPr>
            <a:r>
              <a:rPr lang="en-US" dirty="0"/>
              <a:t>Leadership style combines digestedness with encouragement</a:t>
            </a:r>
          </a:p>
          <a:p>
            <a:pPr marL="742950" lvl="1" indent="-285750">
              <a:buFont typeface="Arial" panose="020B0604020202020204" pitchFamily="34" charset="0"/>
              <a:buChar char="•"/>
            </a:pPr>
            <a:r>
              <a:rPr lang="en-US" dirty="0"/>
              <a:t>Takes Brittainy in 72 hours</a:t>
            </a:r>
          </a:p>
          <a:p>
            <a:pPr marL="285750" indent="-285750">
              <a:buFont typeface="Arial" panose="020B0604020202020204" pitchFamily="34" charset="0"/>
              <a:buChar char="•"/>
            </a:pPr>
            <a:r>
              <a:rPr lang="en-US" dirty="0"/>
              <a:t>By August 25</a:t>
            </a:r>
            <a:r>
              <a:rPr lang="en-US" baseline="30000" dirty="0"/>
              <a:t>th</a:t>
            </a:r>
            <a:r>
              <a:rPr lang="en-US" dirty="0"/>
              <a:t>, allies capture Paris</a:t>
            </a:r>
          </a:p>
          <a:p>
            <a:pPr marL="285750" indent="-285750">
              <a:buFont typeface="Arial" panose="020B0604020202020204" pitchFamily="34" charset="0"/>
              <a:buChar char="•"/>
            </a:pPr>
            <a:r>
              <a:rPr lang="en-US" dirty="0"/>
              <a:t>In November of 44’, Patton pauses offensive to regroup</a:t>
            </a:r>
          </a:p>
        </p:txBody>
      </p:sp>
      <p:pic>
        <p:nvPicPr>
          <p:cNvPr id="6" name="Picture 5">
            <a:extLst>
              <a:ext uri="{FF2B5EF4-FFF2-40B4-BE49-F238E27FC236}">
                <a16:creationId xmlns:a16="http://schemas.microsoft.com/office/drawing/2014/main" id="{A31EE797-EC89-5A3A-3DB2-1DC17E47B900}"/>
              </a:ext>
            </a:extLst>
          </p:cNvPr>
          <p:cNvPicPr>
            <a:picLocks noChangeAspect="1"/>
          </p:cNvPicPr>
          <p:nvPr/>
        </p:nvPicPr>
        <p:blipFill>
          <a:blip r:embed="rId3"/>
          <a:stretch>
            <a:fillRect/>
          </a:stretch>
        </p:blipFill>
        <p:spPr>
          <a:xfrm>
            <a:off x="4340327" y="6716109"/>
            <a:ext cx="4094223" cy="5154247"/>
          </a:xfrm>
          <a:prstGeom prst="rect">
            <a:avLst/>
          </a:prstGeom>
        </p:spPr>
      </p:pic>
      <p:pic>
        <p:nvPicPr>
          <p:cNvPr id="8" name="Picture 7">
            <a:extLst>
              <a:ext uri="{FF2B5EF4-FFF2-40B4-BE49-F238E27FC236}">
                <a16:creationId xmlns:a16="http://schemas.microsoft.com/office/drawing/2014/main" id="{646FC5BB-065B-8928-F4DA-5CA7F5BBDE06}"/>
              </a:ext>
            </a:extLst>
          </p:cNvPr>
          <p:cNvPicPr>
            <a:picLocks noChangeAspect="1"/>
          </p:cNvPicPr>
          <p:nvPr/>
        </p:nvPicPr>
        <p:blipFill>
          <a:blip r:embed="rId4"/>
          <a:stretch>
            <a:fillRect/>
          </a:stretch>
        </p:blipFill>
        <p:spPr>
          <a:xfrm>
            <a:off x="193463" y="9112468"/>
            <a:ext cx="3908128" cy="2947245"/>
          </a:xfrm>
          <a:prstGeom prst="rect">
            <a:avLst/>
          </a:prstGeom>
        </p:spPr>
      </p:pic>
    </p:spTree>
    <p:extLst>
      <p:ext uri="{BB962C8B-B14F-4D97-AF65-F5344CB8AC3E}">
        <p14:creationId xmlns:p14="http://schemas.microsoft.com/office/powerpoint/2010/main" val="105541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9B705-687B-F118-68F1-06146B04211F}"/>
              </a:ext>
            </a:extLst>
          </p:cNvPr>
          <p:cNvPicPr>
            <a:picLocks noChangeAspect="1"/>
          </p:cNvPicPr>
          <p:nvPr/>
        </p:nvPicPr>
        <p:blipFill>
          <a:blip r:embed="rId2"/>
          <a:stretch>
            <a:fillRect/>
          </a:stretch>
        </p:blipFill>
        <p:spPr>
          <a:xfrm>
            <a:off x="1708429" y="0"/>
            <a:ext cx="4639322" cy="2981741"/>
          </a:xfrm>
          <a:prstGeom prst="rect">
            <a:avLst/>
          </a:prstGeom>
        </p:spPr>
      </p:pic>
      <p:sp>
        <p:nvSpPr>
          <p:cNvPr id="4" name="TextBox 3">
            <a:extLst>
              <a:ext uri="{FF2B5EF4-FFF2-40B4-BE49-F238E27FC236}">
                <a16:creationId xmlns:a16="http://schemas.microsoft.com/office/drawing/2014/main" id="{246F611F-FF47-1856-84A4-F2907635F40B}"/>
              </a:ext>
            </a:extLst>
          </p:cNvPr>
          <p:cNvSpPr txBox="1"/>
          <p:nvPr/>
        </p:nvSpPr>
        <p:spPr>
          <a:xfrm>
            <a:off x="0" y="320040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Battle of the Bulge (Largest battle in American Military History)</a:t>
            </a:r>
          </a:p>
          <a:p>
            <a:pPr marL="742950" lvl="1" indent="-285750">
              <a:buFont typeface="Arial" panose="020B0604020202020204" pitchFamily="34" charset="0"/>
              <a:buChar char="•"/>
            </a:pPr>
            <a:r>
              <a:rPr lang="en-US" dirty="0"/>
              <a:t>Hitler orders counter-attack in December of 44’</a:t>
            </a:r>
          </a:p>
          <a:p>
            <a:pPr marL="1200150" lvl="2" indent="-285750">
              <a:buFont typeface="Arial" panose="020B0604020202020204" pitchFamily="34" charset="0"/>
              <a:buChar char="•"/>
            </a:pPr>
            <a:r>
              <a:rPr lang="en-US" dirty="0"/>
              <a:t>Starts attack in terrible weather to minimize allied air superiority</a:t>
            </a:r>
          </a:p>
          <a:p>
            <a:pPr marL="742950" lvl="1" indent="-285750">
              <a:buFont typeface="Arial" panose="020B0604020202020204" pitchFamily="34" charset="0"/>
              <a:buChar char="•"/>
            </a:pPr>
            <a:r>
              <a:rPr lang="en-US" dirty="0"/>
              <a:t>Eisenhower’s defense strategy</a:t>
            </a:r>
          </a:p>
          <a:p>
            <a:pPr marL="1200150" lvl="2" indent="-285750">
              <a:buFont typeface="Arial" panose="020B0604020202020204" pitchFamily="34" charset="0"/>
              <a:buChar char="•"/>
            </a:pPr>
            <a:r>
              <a:rPr lang="en-US" dirty="0"/>
              <a:t>Hold Bastogne at all costs; it is a transport hub</a:t>
            </a:r>
          </a:p>
          <a:p>
            <a:pPr marL="1200150" lvl="2" indent="-285750">
              <a:buFont typeface="Arial" panose="020B0604020202020204" pitchFamily="34" charset="0"/>
              <a:buChar char="•"/>
            </a:pPr>
            <a:r>
              <a:rPr lang="en-US" dirty="0"/>
              <a:t>Use Jeep to transport men quickly to the Bulge</a:t>
            </a:r>
          </a:p>
          <a:p>
            <a:pPr marL="1657350" lvl="3" indent="-285750">
              <a:buFont typeface="Arial" panose="020B0604020202020204" pitchFamily="34" charset="0"/>
              <a:buChar char="•"/>
            </a:pPr>
            <a:r>
              <a:rPr lang="en-US" dirty="0"/>
              <a:t>Unprecedented movement of 200,000 troops to the front line in the 1</a:t>
            </a:r>
            <a:r>
              <a:rPr lang="en-US" baseline="30000" dirty="0"/>
              <a:t>st</a:t>
            </a:r>
            <a:r>
              <a:rPr lang="en-US" dirty="0"/>
              <a:t> week of fighting</a:t>
            </a:r>
          </a:p>
          <a:p>
            <a:pPr marL="1200150" lvl="2" indent="-285750">
              <a:buFont typeface="Arial" panose="020B0604020202020204" pitchFamily="34" charset="0"/>
              <a:buChar char="•"/>
            </a:pPr>
            <a:r>
              <a:rPr lang="en-US" dirty="0"/>
              <a:t>Counter-attack works, Germany is doomed</a:t>
            </a:r>
          </a:p>
        </p:txBody>
      </p:sp>
      <p:pic>
        <p:nvPicPr>
          <p:cNvPr id="6" name="Picture 5">
            <a:extLst>
              <a:ext uri="{FF2B5EF4-FFF2-40B4-BE49-F238E27FC236}">
                <a16:creationId xmlns:a16="http://schemas.microsoft.com/office/drawing/2014/main" id="{6534B16F-9C5E-B84E-EB28-CE0351664952}"/>
              </a:ext>
            </a:extLst>
          </p:cNvPr>
          <p:cNvPicPr>
            <a:picLocks noChangeAspect="1"/>
          </p:cNvPicPr>
          <p:nvPr/>
        </p:nvPicPr>
        <p:blipFill>
          <a:blip r:embed="rId3"/>
          <a:stretch>
            <a:fillRect/>
          </a:stretch>
        </p:blipFill>
        <p:spPr>
          <a:xfrm>
            <a:off x="1877828" y="5962847"/>
            <a:ext cx="4475676" cy="3281180"/>
          </a:xfrm>
          <a:prstGeom prst="rect">
            <a:avLst/>
          </a:prstGeom>
        </p:spPr>
      </p:pic>
      <p:pic>
        <p:nvPicPr>
          <p:cNvPr id="8" name="Picture 7">
            <a:extLst>
              <a:ext uri="{FF2B5EF4-FFF2-40B4-BE49-F238E27FC236}">
                <a16:creationId xmlns:a16="http://schemas.microsoft.com/office/drawing/2014/main" id="{28BD3161-9670-AFED-E817-DE7352955CD7}"/>
              </a:ext>
            </a:extLst>
          </p:cNvPr>
          <p:cNvPicPr>
            <a:picLocks noChangeAspect="1"/>
          </p:cNvPicPr>
          <p:nvPr/>
        </p:nvPicPr>
        <p:blipFill>
          <a:blip r:embed="rId4"/>
          <a:stretch>
            <a:fillRect/>
          </a:stretch>
        </p:blipFill>
        <p:spPr>
          <a:xfrm>
            <a:off x="2516173" y="9371541"/>
            <a:ext cx="3632378" cy="2804693"/>
          </a:xfrm>
          <a:prstGeom prst="rect">
            <a:avLst/>
          </a:prstGeom>
        </p:spPr>
      </p:pic>
    </p:spTree>
    <p:extLst>
      <p:ext uri="{BB962C8B-B14F-4D97-AF65-F5344CB8AC3E}">
        <p14:creationId xmlns:p14="http://schemas.microsoft.com/office/powerpoint/2010/main" val="3802125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AB0E-DCAE-7161-9494-DEE5A11CD417}"/>
              </a:ext>
            </a:extLst>
          </p:cNvPr>
          <p:cNvPicPr>
            <a:picLocks noChangeAspect="1"/>
          </p:cNvPicPr>
          <p:nvPr/>
        </p:nvPicPr>
        <p:blipFill>
          <a:blip r:embed="rId2"/>
          <a:stretch>
            <a:fillRect/>
          </a:stretch>
        </p:blipFill>
        <p:spPr>
          <a:xfrm>
            <a:off x="1754249" y="0"/>
            <a:ext cx="4610743" cy="3486637"/>
          </a:xfrm>
          <a:prstGeom prst="rect">
            <a:avLst/>
          </a:prstGeom>
        </p:spPr>
      </p:pic>
      <p:sp>
        <p:nvSpPr>
          <p:cNvPr id="4" name="TextBox 3">
            <a:extLst>
              <a:ext uri="{FF2B5EF4-FFF2-40B4-BE49-F238E27FC236}">
                <a16:creationId xmlns:a16="http://schemas.microsoft.com/office/drawing/2014/main" id="{B4D0A9DB-9F79-B75D-E383-9C5E65483D7C}"/>
              </a:ext>
            </a:extLst>
          </p:cNvPr>
          <p:cNvSpPr txBox="1"/>
          <p:nvPr/>
        </p:nvSpPr>
        <p:spPr>
          <a:xfrm>
            <a:off x="0" y="3578773"/>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Yalta Conference</a:t>
            </a:r>
          </a:p>
          <a:p>
            <a:pPr marL="742950" lvl="1" indent="-285750">
              <a:buFont typeface="Arial" panose="020B0604020202020204" pitchFamily="34" charset="0"/>
              <a:buChar char="•"/>
            </a:pPr>
            <a:r>
              <a:rPr lang="en-US" dirty="0"/>
              <a:t>Allied forces converging on Berlin; allied leaders mead in Yalta in February of 1945</a:t>
            </a:r>
          </a:p>
          <a:p>
            <a:pPr marL="742950" lvl="1" indent="-285750">
              <a:buFont typeface="Arial" panose="020B0604020202020204" pitchFamily="34" charset="0"/>
              <a:buChar char="•"/>
            </a:pPr>
            <a:r>
              <a:rPr lang="en-US" dirty="0"/>
              <a:t>Stalin held all cards, as they were closest to Berlin</a:t>
            </a:r>
          </a:p>
          <a:p>
            <a:pPr marL="1200150" lvl="2" indent="-285750">
              <a:buFont typeface="Arial" panose="020B0604020202020204" pitchFamily="34" charset="0"/>
              <a:buChar char="•"/>
            </a:pPr>
            <a:r>
              <a:rPr lang="en-US" dirty="0"/>
              <a:t>Stalin demanded and got control of Eastern Europe</a:t>
            </a:r>
          </a:p>
        </p:txBody>
      </p:sp>
      <p:sp>
        <p:nvSpPr>
          <p:cNvPr id="6" name="TextBox 5">
            <a:extLst>
              <a:ext uri="{FF2B5EF4-FFF2-40B4-BE49-F238E27FC236}">
                <a16:creationId xmlns:a16="http://schemas.microsoft.com/office/drawing/2014/main" id="{18F6468B-510F-F355-A278-9ED63015B885}"/>
              </a:ext>
            </a:extLst>
          </p:cNvPr>
          <p:cNvSpPr txBox="1"/>
          <p:nvPr/>
        </p:nvSpPr>
        <p:spPr>
          <a:xfrm>
            <a:off x="1" y="5109970"/>
            <a:ext cx="8686799" cy="830997"/>
          </a:xfrm>
          <a:prstGeom prst="rect">
            <a:avLst/>
          </a:prstGeom>
          <a:noFill/>
        </p:spPr>
        <p:txBody>
          <a:bodyPr wrap="square" rtlCol="0">
            <a:spAutoFit/>
          </a:bodyPr>
          <a:lstStyle/>
          <a:p>
            <a:pPr algn="ctr"/>
            <a:r>
              <a:rPr lang="en-US" sz="4800" dirty="0"/>
              <a:t>Atomic Bomb</a:t>
            </a:r>
          </a:p>
        </p:txBody>
      </p:sp>
      <p:sp>
        <p:nvSpPr>
          <p:cNvPr id="7" name="TextBox 6">
            <a:extLst>
              <a:ext uri="{FF2B5EF4-FFF2-40B4-BE49-F238E27FC236}">
                <a16:creationId xmlns:a16="http://schemas.microsoft.com/office/drawing/2014/main" id="{3AAD1BFB-06B7-CD6D-4D6A-2A91829BF5C9}"/>
              </a:ext>
            </a:extLst>
          </p:cNvPr>
          <p:cNvSpPr txBox="1"/>
          <p:nvPr/>
        </p:nvSpPr>
        <p:spPr>
          <a:xfrm>
            <a:off x="0" y="588053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USA able to focus on Japan once Germany falls</a:t>
            </a:r>
          </a:p>
          <a:p>
            <a:pPr marL="285750" indent="-285750">
              <a:buFont typeface="Arial" panose="020B0604020202020204" pitchFamily="34" charset="0"/>
              <a:buChar char="•"/>
            </a:pPr>
            <a:r>
              <a:rPr lang="en-US" dirty="0"/>
              <a:t>Strategic bombing of Japan</a:t>
            </a:r>
          </a:p>
          <a:p>
            <a:pPr marL="742950" lvl="1" indent="-285750">
              <a:buFont typeface="Arial" panose="020B0604020202020204" pitchFamily="34" charset="0"/>
              <a:buChar char="•"/>
            </a:pPr>
            <a:r>
              <a:rPr lang="en-US" dirty="0"/>
              <a:t>After taking the Mariana islands, it was possible to bomb mainland Japan</a:t>
            </a:r>
          </a:p>
          <a:p>
            <a:pPr marL="1200150" lvl="2" indent="-285750">
              <a:buFont typeface="Arial" panose="020B0604020202020204" pitchFamily="34" charset="0"/>
              <a:buChar char="•"/>
            </a:pPr>
            <a:r>
              <a:rPr lang="en-US" dirty="0"/>
              <a:t>However, this was made difficult because of a radio station on Iwo Jima</a:t>
            </a:r>
          </a:p>
          <a:p>
            <a:pPr marL="742950" lvl="1" indent="-285750">
              <a:buFont typeface="Arial" panose="020B0604020202020204" pitchFamily="34" charset="0"/>
              <a:buChar char="•"/>
            </a:pPr>
            <a:r>
              <a:rPr lang="en-US" dirty="0"/>
              <a:t>Curtis LeMay made new strategic bombing coordinator</a:t>
            </a:r>
          </a:p>
          <a:p>
            <a:pPr marL="1200150" lvl="2" indent="-285750">
              <a:buFont typeface="Arial" panose="020B0604020202020204" pitchFamily="34" charset="0"/>
              <a:buChar char="•"/>
            </a:pPr>
            <a:r>
              <a:rPr lang="en-US" dirty="0"/>
              <a:t>His strategy is to use nighttime low altitude firebombing</a:t>
            </a:r>
          </a:p>
          <a:p>
            <a:pPr marL="1200150" lvl="2" indent="-285750">
              <a:buFont typeface="Arial" panose="020B0604020202020204" pitchFamily="34" charset="0"/>
              <a:buChar char="•"/>
            </a:pPr>
            <a:r>
              <a:rPr lang="en-US" dirty="0"/>
              <a:t>He also has carriers perform bombing raids</a:t>
            </a:r>
          </a:p>
          <a:p>
            <a:pPr marL="742950" lvl="1" indent="-285750">
              <a:buFont typeface="Arial" panose="020B0604020202020204" pitchFamily="34" charset="0"/>
              <a:buChar char="•"/>
            </a:pPr>
            <a:r>
              <a:rPr lang="en-US" dirty="0"/>
              <a:t>Even with the firebombing and carrier strikes, Japan still wouldn’t surrender</a:t>
            </a:r>
          </a:p>
          <a:p>
            <a:pPr marL="285750" indent="-285750">
              <a:buFont typeface="Arial" panose="020B0604020202020204" pitchFamily="34" charset="0"/>
              <a:buChar char="•"/>
            </a:pPr>
            <a:r>
              <a:rPr lang="en-US" dirty="0"/>
              <a:t>Operation Olympic: First plan to capitulate Japan</a:t>
            </a:r>
          </a:p>
          <a:p>
            <a:pPr marL="742950" lvl="1" indent="-285750">
              <a:buFont typeface="Arial" panose="020B0604020202020204" pitchFamily="34" charset="0"/>
              <a:buChar char="•"/>
            </a:pPr>
            <a:r>
              <a:rPr lang="en-US" dirty="0"/>
              <a:t>Blockade and bomb until they give up (but they weren’t going to give up)</a:t>
            </a:r>
          </a:p>
          <a:p>
            <a:pPr marL="285750" indent="-285750">
              <a:buFont typeface="Arial" panose="020B0604020202020204" pitchFamily="34" charset="0"/>
              <a:buChar char="•"/>
            </a:pPr>
            <a:r>
              <a:rPr lang="en-US" dirty="0"/>
              <a:t>Operation Downfall</a:t>
            </a:r>
          </a:p>
          <a:p>
            <a:pPr marL="742950" lvl="1" indent="-285750">
              <a:buFont typeface="Arial" panose="020B0604020202020204" pitchFamily="34" charset="0"/>
              <a:buChar char="•"/>
            </a:pPr>
            <a:r>
              <a:rPr lang="en-US" dirty="0"/>
              <a:t>Correctly assumed that Japan wouldn’t surrender due to operation Olympic</a:t>
            </a:r>
          </a:p>
          <a:p>
            <a:pPr marL="742950" lvl="1" indent="-285750">
              <a:buFont typeface="Arial" panose="020B0604020202020204" pitchFamily="34" charset="0"/>
              <a:buChar char="•"/>
            </a:pPr>
            <a:r>
              <a:rPr lang="en-US" dirty="0"/>
              <a:t>Operation Olympic would be the first phase of Downfall, followed by an invasion of Japan</a:t>
            </a:r>
          </a:p>
          <a:p>
            <a:pPr marL="742950" lvl="1" indent="-285750">
              <a:buFont typeface="Arial" panose="020B0604020202020204" pitchFamily="34" charset="0"/>
              <a:buChar char="•"/>
            </a:pPr>
            <a:r>
              <a:rPr lang="en-US" dirty="0"/>
              <a:t>1,137 warships, 15,000 aircraft and lots of landing craft were going to be needed for the invasion</a:t>
            </a:r>
          </a:p>
          <a:p>
            <a:pPr marL="742950" lvl="1" indent="-285750">
              <a:buFont typeface="Arial" panose="020B0604020202020204" pitchFamily="34" charset="0"/>
              <a:buChar char="•"/>
            </a:pPr>
            <a:r>
              <a:rPr lang="en-US" dirty="0"/>
              <a:t>At the time the plan was made, no one doubted this would happen</a:t>
            </a:r>
          </a:p>
        </p:txBody>
      </p:sp>
    </p:spTree>
    <p:extLst>
      <p:ext uri="{BB962C8B-B14F-4D97-AF65-F5344CB8AC3E}">
        <p14:creationId xmlns:p14="http://schemas.microsoft.com/office/powerpoint/2010/main" val="1285188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483A8-8B67-F6FB-39AC-A534E6B81E5F}"/>
              </a:ext>
            </a:extLst>
          </p:cNvPr>
          <p:cNvPicPr>
            <a:picLocks noChangeAspect="1"/>
          </p:cNvPicPr>
          <p:nvPr/>
        </p:nvPicPr>
        <p:blipFill>
          <a:blip r:embed="rId2"/>
          <a:stretch>
            <a:fillRect/>
          </a:stretch>
        </p:blipFill>
        <p:spPr>
          <a:xfrm>
            <a:off x="1221915" y="0"/>
            <a:ext cx="5801535" cy="3839111"/>
          </a:xfrm>
          <a:prstGeom prst="rect">
            <a:avLst/>
          </a:prstGeom>
        </p:spPr>
      </p:pic>
      <p:sp>
        <p:nvSpPr>
          <p:cNvPr id="4" name="TextBox 3">
            <a:extLst>
              <a:ext uri="{FF2B5EF4-FFF2-40B4-BE49-F238E27FC236}">
                <a16:creationId xmlns:a16="http://schemas.microsoft.com/office/drawing/2014/main" id="{9EEB5B93-FDE6-6611-7DD5-7FAF5CF1E7CE}"/>
              </a:ext>
            </a:extLst>
          </p:cNvPr>
          <p:cNvSpPr txBox="1"/>
          <p:nvPr/>
        </p:nvSpPr>
        <p:spPr>
          <a:xfrm>
            <a:off x="0" y="4099034"/>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12</a:t>
            </a:r>
            <a:r>
              <a:rPr lang="en-US" baseline="30000" dirty="0"/>
              <a:t>th</a:t>
            </a:r>
            <a:r>
              <a:rPr lang="en-US" dirty="0"/>
              <a:t> April 45’ FDR dies, and Truman comes into office.</a:t>
            </a:r>
          </a:p>
          <a:p>
            <a:pPr marL="742950" lvl="1" indent="-285750">
              <a:buFont typeface="Arial" panose="020B0604020202020204" pitchFamily="34" charset="0"/>
              <a:buChar char="•"/>
            </a:pPr>
            <a:r>
              <a:rPr lang="en-US" dirty="0"/>
              <a:t>Truman decides to use the Manhattan project</a:t>
            </a:r>
          </a:p>
          <a:p>
            <a:pPr marL="1200150" lvl="2" indent="-285750">
              <a:buFont typeface="Arial" panose="020B0604020202020204" pitchFamily="34" charset="0"/>
              <a:buChar char="•"/>
            </a:pPr>
            <a:r>
              <a:rPr lang="en-US" dirty="0"/>
              <a:t>He had no doubt the bomb would be used against Japan</a:t>
            </a:r>
          </a:p>
          <a:p>
            <a:pPr marL="742950" lvl="1" indent="-285750">
              <a:buFont typeface="Arial" panose="020B0604020202020204" pitchFamily="34" charset="0"/>
              <a:buChar char="•"/>
            </a:pPr>
            <a:r>
              <a:rPr lang="en-US" dirty="0"/>
              <a:t>Choses to use the bombs as a surprise attack</a:t>
            </a:r>
          </a:p>
          <a:p>
            <a:pPr marL="742950" lvl="1" indent="-285750">
              <a:buFont typeface="Arial" panose="020B0604020202020204" pitchFamily="34" charset="0"/>
              <a:buChar char="•"/>
            </a:pPr>
            <a:r>
              <a:rPr lang="en-US" dirty="0"/>
              <a:t>The firebombing has already killed hundreds of thousands of people, so why not just use the nuke</a:t>
            </a:r>
          </a:p>
          <a:p>
            <a:pPr marL="742950" lvl="1" indent="-285750">
              <a:buFont typeface="Arial" panose="020B0604020202020204" pitchFamily="34" charset="0"/>
              <a:buChar char="•"/>
            </a:pPr>
            <a:r>
              <a:rPr lang="en-US" dirty="0"/>
              <a:t>The Hiroshima bomb kills 40 thousand instantly, kills 100,000 more from burns and radiation poisoning</a:t>
            </a:r>
          </a:p>
          <a:p>
            <a:pPr marL="1200150" lvl="2" indent="-285750">
              <a:buFont typeface="Arial" panose="020B0604020202020204" pitchFamily="34" charset="0"/>
              <a:buChar char="•"/>
            </a:pPr>
            <a:r>
              <a:rPr lang="en-US" dirty="0"/>
              <a:t>Japan didn’t believe what had happened until the second bomb was dropped</a:t>
            </a:r>
          </a:p>
          <a:p>
            <a:pPr marL="1657350" lvl="3" indent="-285750">
              <a:buFont typeface="Arial" panose="020B0604020202020204" pitchFamily="34" charset="0"/>
              <a:buChar char="•"/>
            </a:pPr>
            <a:r>
              <a:rPr lang="en-US" dirty="0"/>
              <a:t>Only after the second bomb Japan surrendered at request from the Emperor</a:t>
            </a:r>
          </a:p>
        </p:txBody>
      </p:sp>
      <p:pic>
        <p:nvPicPr>
          <p:cNvPr id="6" name="Picture 5">
            <a:extLst>
              <a:ext uri="{FF2B5EF4-FFF2-40B4-BE49-F238E27FC236}">
                <a16:creationId xmlns:a16="http://schemas.microsoft.com/office/drawing/2014/main" id="{608CC0ED-8F7E-8FE6-B320-C7E4871C169B}"/>
              </a:ext>
            </a:extLst>
          </p:cNvPr>
          <p:cNvPicPr>
            <a:picLocks noChangeAspect="1"/>
          </p:cNvPicPr>
          <p:nvPr/>
        </p:nvPicPr>
        <p:blipFill>
          <a:blip r:embed="rId3"/>
          <a:stretch>
            <a:fillRect/>
          </a:stretch>
        </p:blipFill>
        <p:spPr>
          <a:xfrm>
            <a:off x="2807115" y="7204836"/>
            <a:ext cx="4239217" cy="4782217"/>
          </a:xfrm>
          <a:prstGeom prst="rect">
            <a:avLst/>
          </a:prstGeom>
        </p:spPr>
      </p:pic>
    </p:spTree>
    <p:extLst>
      <p:ext uri="{BB962C8B-B14F-4D97-AF65-F5344CB8AC3E}">
        <p14:creationId xmlns:p14="http://schemas.microsoft.com/office/powerpoint/2010/main" val="402352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5CC53-8E60-CCD9-F442-368197472955}"/>
              </a:ext>
            </a:extLst>
          </p:cNvPr>
          <p:cNvSpPr txBox="1"/>
          <p:nvPr/>
        </p:nvSpPr>
        <p:spPr>
          <a:xfrm>
            <a:off x="0" y="0"/>
            <a:ext cx="8686800" cy="8402300"/>
          </a:xfrm>
          <a:prstGeom prst="rect">
            <a:avLst/>
          </a:prstGeom>
          <a:noFill/>
        </p:spPr>
        <p:txBody>
          <a:bodyPr wrap="square" rtlCol="0">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The first video asks you to consider Nagumo’s Dilemma – whether to send an immediate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strike or send a strike after recovering Tomonaga’s force. What did you decide and why?</a:t>
            </a:r>
          </a:p>
          <a:p>
            <a:pPr lvl="1"/>
            <a:r>
              <a:rPr lang="en-US" dirty="0">
                <a:solidFill>
                  <a:srgbClr val="000000"/>
                </a:solidFill>
                <a:latin typeface="Arial" panose="020B0604020202020204" pitchFamily="34" charset="0"/>
              </a:rPr>
              <a:t>With hindsight, the correct choice was the risky one. With the information given, sending the strike afterwards seems like the best option, but could you really trust the scout plane’s information? After all, it was allegedly 60 miles off the path it should’ve been on. And you didn’t even know the composition of the force? The author of the video even said how that task force likely had a carrier in its composition due to its location and direction.</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The third video discusses Fletcher’s Decision. What was it and why was it a good decision?</a:t>
            </a:r>
          </a:p>
          <a:p>
            <a:pPr lvl="1"/>
            <a:r>
              <a:rPr lang="en-US" dirty="0">
                <a:solidFill>
                  <a:srgbClr val="000000"/>
                </a:solidFill>
                <a:latin typeface="Arial" panose="020B0604020202020204" pitchFamily="34" charset="0"/>
              </a:rPr>
              <a:t>Fletcher was given information from one of his scout planes that there was a Japanese carrier task force Southwest of him, but the scout had reported only 2 carriers, which was not as many as expected. Playing it safe, he left the Yorktown’s planes in reserve to guard against any unknown air squadrons. This attack was good because it put the initiative in the hands of the Americans while not being a huge risk</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What were the two lucky breaks the Americans got during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Task force 17 should have been spotted by a Japanese scout plane, but cloud cover prevented the Japanese from seeing it. (Japanese scouting really lost them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McClusky had a decision to move either Southeast or Northwest after reaching the interception point and seeing that the Japanese carriers weren’t there, he correctly assumed that the Kido Butai had been caught up dealing with Midway’s plane forces. This led him to find A SOLE JAPANESE DESTROYER WHICH HAD BEEN CHASING A SUBMARINE. The air squadron then followed the destroyer, AND PERFECTLY TIMED THEIR STRIKE WITH THE YORKTOWN’S AIR SQUADRON, dooming 3 Japanese carriers.</a:t>
            </a:r>
          </a:p>
          <a:p>
            <a:pPr marL="742950" lvl="1" indent="-285750">
              <a:buFont typeface="Arial" panose="020B0604020202020204" pitchFamily="34" charset="0"/>
              <a:buChar char="•"/>
            </a:pP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014240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C054-8B1F-CA18-0DA7-DF6BEBB47CD8}"/>
              </a:ext>
            </a:extLst>
          </p:cNvPr>
          <p:cNvSpPr txBox="1"/>
          <p:nvPr/>
        </p:nvSpPr>
        <p:spPr>
          <a:xfrm>
            <a:off x="0" y="0"/>
            <a:ext cx="8686800" cy="6740307"/>
          </a:xfrm>
          <a:prstGeom prst="rect">
            <a:avLst/>
          </a:prstGeom>
          <a:noFill/>
        </p:spPr>
        <p:txBody>
          <a:bodyPr wrap="square">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What did watching the battle unfold in a series of animated maps teach you about why the US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forces won the Battle of Midway? Include two thoughts from each of the videos.</a:t>
            </a:r>
            <a:endParaRPr lang="en-US" dirty="0">
              <a:solidFill>
                <a:srgbClr val="000000"/>
              </a:solidFill>
              <a:latin typeface="Lato" panose="020F0502020204030203" pitchFamily="34" charset="0"/>
            </a:endParaRPr>
          </a:p>
          <a:p>
            <a:pPr marL="742950" lvl="1" indent="-285750">
              <a:buFont typeface="Arial" panose="020B0604020202020204" pitchFamily="34" charset="0"/>
              <a:buChar char="•"/>
            </a:pPr>
            <a:r>
              <a:rPr lang="en-US" dirty="0">
                <a:solidFill>
                  <a:srgbClr val="000000"/>
                </a:solidFill>
                <a:latin typeface="Lato" panose="020F0502020204030203" pitchFamily="34" charset="0"/>
              </a:rPr>
              <a:t>One of the big reasons the Americans won was the poor Japanese anti-air technology. This made it impossible for the Kido Butai to launch strike forces during defense due to the evasive maneuvers the carriers had to perform.</a:t>
            </a:r>
          </a:p>
          <a:p>
            <a:pPr marL="742950" lvl="1" indent="-285750">
              <a:buFont typeface="Arial" panose="020B0604020202020204" pitchFamily="34" charset="0"/>
              <a:buChar char="•"/>
            </a:pPr>
            <a:r>
              <a:rPr lang="en-US" dirty="0">
                <a:solidFill>
                  <a:srgbClr val="000000"/>
                </a:solidFill>
                <a:latin typeface="Lato" panose="020F0502020204030203" pitchFamily="34" charset="0"/>
              </a:rPr>
              <a:t>Another was the lack of information the Japanese had. Nagumo had incorrectly assumed that the carriers were still in port at the beginning of the battle, with his reasoning being: It wouldn’t make much sense for the carriers to be on patrol. His lack-luster scouting had given him inconclusive information that he trusted.</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Japanese aggression in closing the distance to win the battle cost them the Hiryu. The short-sightedness of the Japanese command to try their hardest, not taking time to think that one Japanese carrier was worth much more to them than one carrier was worth to the Americans, let them not able to fight another day and cancel the operation</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poor fire fighting ability of the Japanese didn’t allow the 3 carriers to have a chance at survival and fight another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Americans had a good idea of where the Japanese would be due to their intelligence from partially breaking the Japanese code. This allowed them to have the advantage of surprise, rather than the Japanese, who thought they had it.</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uncoordinated American attacks didn’t allow the Japanese to catch a breath and launch a counterattack, which defended the American carriers.</a:t>
            </a:r>
          </a:p>
        </p:txBody>
      </p:sp>
    </p:spTree>
    <p:extLst>
      <p:ext uri="{BB962C8B-B14F-4D97-AF65-F5344CB8AC3E}">
        <p14:creationId xmlns:p14="http://schemas.microsoft.com/office/powerpoint/2010/main" val="321196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DAD2A-C0D2-6F91-38ED-7262D065CAFC}"/>
              </a:ext>
            </a:extLst>
          </p:cNvPr>
          <p:cNvSpPr txBox="1"/>
          <p:nvPr/>
        </p:nvSpPr>
        <p:spPr>
          <a:xfrm>
            <a:off x="0" y="175364"/>
            <a:ext cx="8686799" cy="830997"/>
          </a:xfrm>
          <a:prstGeom prst="rect">
            <a:avLst/>
          </a:prstGeom>
          <a:noFill/>
        </p:spPr>
        <p:txBody>
          <a:bodyPr wrap="square" rtlCol="0">
            <a:spAutoFit/>
          </a:bodyPr>
          <a:lstStyle/>
          <a:p>
            <a:pPr algn="ctr"/>
            <a:r>
              <a:rPr lang="en-US" sz="4800" dirty="0"/>
              <a:t>Deterrence</a:t>
            </a:r>
          </a:p>
        </p:txBody>
      </p:sp>
      <p:pic>
        <p:nvPicPr>
          <p:cNvPr id="4" name="Picture 3">
            <a:extLst>
              <a:ext uri="{FF2B5EF4-FFF2-40B4-BE49-F238E27FC236}">
                <a16:creationId xmlns:a16="http://schemas.microsoft.com/office/drawing/2014/main" id="{D2AC3070-7798-76DA-CACB-61B929F85991}"/>
              </a:ext>
            </a:extLst>
          </p:cNvPr>
          <p:cNvPicPr>
            <a:picLocks noChangeAspect="1"/>
          </p:cNvPicPr>
          <p:nvPr/>
        </p:nvPicPr>
        <p:blipFill>
          <a:blip r:embed="rId2"/>
          <a:stretch>
            <a:fillRect/>
          </a:stretch>
        </p:blipFill>
        <p:spPr>
          <a:xfrm>
            <a:off x="1447396" y="1353954"/>
            <a:ext cx="5792008" cy="4296375"/>
          </a:xfrm>
          <a:prstGeom prst="rect">
            <a:avLst/>
          </a:prstGeom>
        </p:spPr>
      </p:pic>
      <p:sp>
        <p:nvSpPr>
          <p:cNvPr id="5" name="TextBox 4">
            <a:extLst>
              <a:ext uri="{FF2B5EF4-FFF2-40B4-BE49-F238E27FC236}">
                <a16:creationId xmlns:a16="http://schemas.microsoft.com/office/drawing/2014/main" id="{EBF3DAA3-0C8B-726E-415E-7FCB98B9E96D}"/>
              </a:ext>
            </a:extLst>
          </p:cNvPr>
          <p:cNvSpPr txBox="1"/>
          <p:nvPr/>
        </p:nvSpPr>
        <p:spPr>
          <a:xfrm>
            <a:off x="0" y="5856459"/>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US Navy used to be the big dog of the armed services, as it protected the seas, the only route real threats to the USA could take, but now since atomic bombs could be dropped anywhere, defending the sea wasn’t as important</a:t>
            </a:r>
          </a:p>
          <a:p>
            <a:pPr marL="285750" indent="-285750">
              <a:buFont typeface="Arial" panose="020B0604020202020204" pitchFamily="34" charset="0"/>
              <a:buChar char="•"/>
            </a:pPr>
            <a:r>
              <a:rPr lang="en-US" dirty="0"/>
              <a:t>New Policy of Deterrence:</a:t>
            </a:r>
          </a:p>
          <a:p>
            <a:pPr marL="742950" lvl="1" indent="-285750">
              <a:buFont typeface="Arial" panose="020B0604020202020204" pitchFamily="34" charset="0"/>
              <a:buChar char="•"/>
            </a:pPr>
            <a:r>
              <a:rPr lang="en-US" dirty="0"/>
              <a:t>The idea is to have a large nuclear arsenal to dissuade the Soviet Union from attacking</a:t>
            </a:r>
          </a:p>
          <a:p>
            <a:pPr marL="742950" lvl="1" indent="-285750">
              <a:buFont typeface="Arial" panose="020B0604020202020204" pitchFamily="34" charset="0"/>
              <a:buChar char="•"/>
            </a:pPr>
            <a:r>
              <a:rPr lang="en-US" dirty="0"/>
              <a:t>Even if war would break out, nuclear weapons would be the first line of defense</a:t>
            </a:r>
          </a:p>
          <a:p>
            <a:pPr marL="742950" lvl="1" indent="-285750">
              <a:buFont typeface="Arial" panose="020B0604020202020204" pitchFamily="34" charset="0"/>
              <a:buChar char="•"/>
            </a:pPr>
            <a:r>
              <a:rPr lang="en-US" dirty="0"/>
              <a:t>War plan Half-Moon</a:t>
            </a:r>
          </a:p>
          <a:p>
            <a:pPr marL="1200150" lvl="2" indent="-285750">
              <a:buFont typeface="Arial" panose="020B0604020202020204" pitchFamily="34" charset="0"/>
              <a:buChar char="•"/>
            </a:pPr>
            <a:r>
              <a:rPr lang="en-US" dirty="0"/>
              <a:t>In case of war with Russia, nuke the shit out of them from bases in Europe, the middle east, and Japan</a:t>
            </a:r>
          </a:p>
          <a:p>
            <a:pPr marL="1200150" lvl="2" indent="-285750">
              <a:buFont typeface="Arial" panose="020B0604020202020204" pitchFamily="34" charset="0"/>
              <a:buChar char="•"/>
            </a:pPr>
            <a:r>
              <a:rPr lang="en-US" dirty="0"/>
              <a:t>The land army would just protect the air bases</a:t>
            </a:r>
          </a:p>
          <a:p>
            <a:pPr marL="1200150" lvl="2" indent="-285750">
              <a:buFont typeface="Arial" panose="020B0604020202020204" pitchFamily="34" charset="0"/>
              <a:buChar char="•"/>
            </a:pPr>
            <a:r>
              <a:rPr lang="en-US" dirty="0"/>
              <a:t>Only issue is that this plan required far more nukes than the nation could produce</a:t>
            </a:r>
          </a:p>
          <a:p>
            <a:pPr marL="742950" lvl="1" indent="-285750">
              <a:buFont typeface="Arial" panose="020B0604020202020204" pitchFamily="34" charset="0"/>
              <a:buChar char="•"/>
            </a:pPr>
            <a:r>
              <a:rPr lang="en-US" dirty="0"/>
              <a:t>New plan</a:t>
            </a:r>
          </a:p>
          <a:p>
            <a:pPr marL="1200150" lvl="2" indent="-285750">
              <a:buFont typeface="Arial" panose="020B0604020202020204" pitchFamily="34" charset="0"/>
              <a:buChar char="•"/>
            </a:pPr>
            <a:r>
              <a:rPr lang="en-US" dirty="0"/>
              <a:t>Step 1: create an even more powerful weapon: the hydrogen bomb</a:t>
            </a:r>
          </a:p>
          <a:p>
            <a:pPr marL="1200150" lvl="2" indent="-285750">
              <a:buFont typeface="Arial" panose="020B0604020202020204" pitchFamily="34" charset="0"/>
              <a:buChar char="•"/>
            </a:pPr>
            <a:r>
              <a:rPr lang="en-US" dirty="0"/>
              <a:t>Step 2: Get more bombers and create a separate air force</a:t>
            </a:r>
          </a:p>
          <a:p>
            <a:pPr marL="1657350" lvl="3" indent="-285750">
              <a:buFont typeface="Arial" panose="020B0604020202020204" pitchFamily="34" charset="0"/>
              <a:buChar char="•"/>
            </a:pPr>
            <a:r>
              <a:rPr lang="en-US" dirty="0"/>
              <a:t>The air force would be the new first line of defense, and thus get more funding, which the navy didn’t like.</a:t>
            </a:r>
          </a:p>
          <a:p>
            <a:pPr marL="742950" lvl="1" indent="-285750">
              <a:buFont typeface="Arial" panose="020B0604020202020204" pitchFamily="34" charset="0"/>
              <a:buChar char="•"/>
            </a:pPr>
            <a:r>
              <a:rPr lang="en-US" dirty="0"/>
              <a:t>This policy would be tested by the number of limited wars the nation would have to fight throughout the cold war</a:t>
            </a:r>
          </a:p>
        </p:txBody>
      </p:sp>
    </p:spTree>
    <p:extLst>
      <p:ext uri="{BB962C8B-B14F-4D97-AF65-F5344CB8AC3E}">
        <p14:creationId xmlns:p14="http://schemas.microsoft.com/office/powerpoint/2010/main" val="1054779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D6EB4-D679-6F54-FC90-CCDC77270E4A}"/>
              </a:ext>
            </a:extLst>
          </p:cNvPr>
          <p:cNvSpPr txBox="1"/>
          <p:nvPr/>
        </p:nvSpPr>
        <p:spPr>
          <a:xfrm>
            <a:off x="0" y="252248"/>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Curtis LeMay wanted the USA to rely solely on nuclear weapons and believed that nuking Russia would win the war</a:t>
            </a:r>
          </a:p>
          <a:p>
            <a:pPr marL="742950" lvl="1" indent="-285750">
              <a:buFont typeface="Arial" panose="020B0604020202020204" pitchFamily="34" charset="0"/>
              <a:buChar char="•"/>
            </a:pPr>
            <a:r>
              <a:rPr lang="en-US" dirty="0"/>
              <a:t>The navy hates this, as they are becoming more obsolete the more the US becomes reliant on nuclear weapons</a:t>
            </a:r>
          </a:p>
          <a:p>
            <a:pPr marL="1200150" lvl="2" indent="-285750">
              <a:buFont typeface="Arial" panose="020B0604020202020204" pitchFamily="34" charset="0"/>
              <a:buChar char="•"/>
            </a:pPr>
            <a:r>
              <a:rPr lang="en-US" dirty="0"/>
              <a:t>When the Navy’s budget is reduced to make more nuclear weapons, the admirals staged a formal revolt</a:t>
            </a:r>
          </a:p>
          <a:p>
            <a:pPr marL="1657350" lvl="3" indent="-285750">
              <a:buFont typeface="Arial" panose="020B0604020202020204" pitchFamily="34" charset="0"/>
              <a:buChar char="•"/>
            </a:pPr>
            <a:r>
              <a:rPr lang="en-US" dirty="0"/>
              <a:t>They used moral justification for their revolt, but really, they just wanted to be the ones in control of the weapons</a:t>
            </a:r>
          </a:p>
          <a:p>
            <a:pPr marL="1657350" lvl="3"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4499583-2681-81AA-F255-822B42403A7B}"/>
              </a:ext>
            </a:extLst>
          </p:cNvPr>
          <p:cNvPicPr>
            <a:picLocks noChangeAspect="1"/>
          </p:cNvPicPr>
          <p:nvPr/>
        </p:nvPicPr>
        <p:blipFill>
          <a:blip r:embed="rId2"/>
          <a:stretch>
            <a:fillRect/>
          </a:stretch>
        </p:blipFill>
        <p:spPr>
          <a:xfrm>
            <a:off x="1576879" y="2491217"/>
            <a:ext cx="5517604" cy="4366556"/>
          </a:xfrm>
          <a:prstGeom prst="rect">
            <a:avLst/>
          </a:prstGeom>
        </p:spPr>
      </p:pic>
      <p:sp>
        <p:nvSpPr>
          <p:cNvPr id="5" name="TextBox 4">
            <a:extLst>
              <a:ext uri="{FF2B5EF4-FFF2-40B4-BE49-F238E27FC236}">
                <a16:creationId xmlns:a16="http://schemas.microsoft.com/office/drawing/2014/main" id="{D5449727-C5CF-5CE9-7D29-99DFC311905A}"/>
              </a:ext>
            </a:extLst>
          </p:cNvPr>
          <p:cNvSpPr txBox="1"/>
          <p:nvPr/>
        </p:nvSpPr>
        <p:spPr>
          <a:xfrm>
            <a:off x="0" y="709448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Eisenhower’s New Look policy</a:t>
            </a:r>
          </a:p>
          <a:p>
            <a:pPr marL="742950" lvl="1" indent="-285750">
              <a:buFont typeface="Arial" panose="020B0604020202020204" pitchFamily="34" charset="0"/>
              <a:buChar char="•"/>
            </a:pPr>
            <a:r>
              <a:rPr lang="en-US" dirty="0"/>
              <a:t>Believed increased military spending would be bad for the economy by creating a military industrial complex</a:t>
            </a:r>
          </a:p>
          <a:p>
            <a:pPr marL="742950" lvl="1" indent="-285750">
              <a:buFont typeface="Arial" panose="020B0604020202020204" pitchFamily="34" charset="0"/>
              <a:buChar char="•"/>
            </a:pPr>
            <a:r>
              <a:rPr lang="en-US" dirty="0"/>
              <a:t>Wanted to focus on nuclear weapons instead</a:t>
            </a:r>
          </a:p>
          <a:p>
            <a:pPr marL="742950" lvl="1" indent="-285750">
              <a:buFont typeface="Arial" panose="020B0604020202020204" pitchFamily="34" charset="0"/>
              <a:buChar char="•"/>
            </a:pPr>
            <a:r>
              <a:rPr lang="en-US" dirty="0"/>
              <a:t>Signed a document saying that nuclear weapons would be used in a defensive war</a:t>
            </a:r>
          </a:p>
          <a:p>
            <a:pPr marL="742950" lvl="1" indent="-285750">
              <a:buFont typeface="Arial" panose="020B0604020202020204" pitchFamily="34" charset="0"/>
              <a:buChar char="•"/>
            </a:pPr>
            <a:r>
              <a:rPr lang="en-US" dirty="0"/>
              <a:t>Wanted to put nuclear weapons on as many delivery methods as possible</a:t>
            </a:r>
          </a:p>
          <a:p>
            <a:pPr marL="1200150" lvl="2" indent="-285750">
              <a:buFont typeface="Arial" panose="020B0604020202020204" pitchFamily="34" charset="0"/>
              <a:buChar char="•"/>
            </a:pPr>
            <a:r>
              <a:rPr lang="en-US" dirty="0"/>
              <a:t>Torpedoes, missiles</a:t>
            </a:r>
          </a:p>
          <a:p>
            <a:pPr marL="742950" lvl="1" indent="-285750">
              <a:buFont typeface="Arial" panose="020B0604020202020204" pitchFamily="34" charset="0"/>
              <a:buChar char="•"/>
            </a:pPr>
            <a:r>
              <a:rPr lang="en-US" dirty="0"/>
              <a:t>The USA went from 1,000 nuclear weapons to 12,000</a:t>
            </a:r>
          </a:p>
          <a:p>
            <a:pPr marL="1200150" lvl="2" indent="-285750">
              <a:buFont typeface="Arial" panose="020B0604020202020204" pitchFamily="34" charset="0"/>
              <a:buChar char="•"/>
            </a:pPr>
            <a:r>
              <a:rPr lang="en-US" dirty="0"/>
              <a:t>Most of the military budget goes into building these, specifically ICBMs</a:t>
            </a:r>
          </a:p>
          <a:p>
            <a:pPr marL="742950" lvl="1" indent="-285750">
              <a:buFont typeface="Arial" panose="020B0604020202020204" pitchFamily="34" charset="0"/>
              <a:buChar char="•"/>
            </a:pPr>
            <a:r>
              <a:rPr lang="en-US" dirty="0"/>
              <a:t>First ICBMS: Atlas, Titan, Minuteman</a:t>
            </a:r>
          </a:p>
          <a:p>
            <a:pPr marL="1200150" lvl="2" indent="-285750">
              <a:buFont typeface="Arial" panose="020B0604020202020204" pitchFamily="34" charset="0"/>
              <a:buChar char="•"/>
            </a:pPr>
            <a:r>
              <a:rPr lang="en-US" dirty="0"/>
              <a:t>All had a main weakness of having to be fired from above ground, leaving them vulnerable to a preemptive strike</a:t>
            </a:r>
          </a:p>
        </p:txBody>
      </p:sp>
    </p:spTree>
    <p:extLst>
      <p:ext uri="{BB962C8B-B14F-4D97-AF65-F5344CB8AC3E}">
        <p14:creationId xmlns:p14="http://schemas.microsoft.com/office/powerpoint/2010/main" val="2888087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CAFA8-4468-31B7-8300-46CECE18F8C7}"/>
              </a:ext>
            </a:extLst>
          </p:cNvPr>
          <p:cNvPicPr>
            <a:picLocks noChangeAspect="1"/>
          </p:cNvPicPr>
          <p:nvPr/>
        </p:nvPicPr>
        <p:blipFill>
          <a:blip r:embed="rId2"/>
          <a:stretch>
            <a:fillRect/>
          </a:stretch>
        </p:blipFill>
        <p:spPr>
          <a:xfrm>
            <a:off x="203929" y="150079"/>
            <a:ext cx="3594933" cy="5084074"/>
          </a:xfrm>
          <a:prstGeom prst="rect">
            <a:avLst/>
          </a:prstGeom>
        </p:spPr>
      </p:pic>
      <p:pic>
        <p:nvPicPr>
          <p:cNvPr id="5" name="Picture 4">
            <a:extLst>
              <a:ext uri="{FF2B5EF4-FFF2-40B4-BE49-F238E27FC236}">
                <a16:creationId xmlns:a16="http://schemas.microsoft.com/office/drawing/2014/main" id="{17F4139A-B8F0-193E-BB25-836742A17BB0}"/>
              </a:ext>
            </a:extLst>
          </p:cNvPr>
          <p:cNvPicPr>
            <a:picLocks noChangeAspect="1"/>
          </p:cNvPicPr>
          <p:nvPr/>
        </p:nvPicPr>
        <p:blipFill>
          <a:blip r:embed="rId3"/>
          <a:stretch>
            <a:fillRect/>
          </a:stretch>
        </p:blipFill>
        <p:spPr>
          <a:xfrm>
            <a:off x="4560447" y="345201"/>
            <a:ext cx="3464201" cy="4575134"/>
          </a:xfrm>
          <a:prstGeom prst="rect">
            <a:avLst/>
          </a:prstGeom>
        </p:spPr>
      </p:pic>
      <p:sp>
        <p:nvSpPr>
          <p:cNvPr id="6" name="TextBox 5">
            <a:extLst>
              <a:ext uri="{FF2B5EF4-FFF2-40B4-BE49-F238E27FC236}">
                <a16:creationId xmlns:a16="http://schemas.microsoft.com/office/drawing/2014/main" id="{1C8B80F7-9CAF-3BEF-FE92-A74448DD391B}"/>
              </a:ext>
            </a:extLst>
          </p:cNvPr>
          <p:cNvSpPr txBox="1"/>
          <p:nvPr/>
        </p:nvSpPr>
        <p:spPr>
          <a:xfrm>
            <a:off x="0" y="534451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To both solve the problem of ICBM’s being vulnerable and the navy losing relevancy, the chief of naval officers had an idea to put nuclear warheads on submarines that could be used from anywhere</a:t>
            </a:r>
          </a:p>
          <a:p>
            <a:pPr marL="285750" indent="-285750">
              <a:buFont typeface="Arial" panose="020B0604020202020204" pitchFamily="34" charset="0"/>
              <a:buChar char="•"/>
            </a:pPr>
            <a:r>
              <a:rPr lang="en-US" dirty="0"/>
              <a:t>But the Airforce had a better idea: Strategic air command</a:t>
            </a:r>
          </a:p>
          <a:p>
            <a:pPr marL="742950" lvl="1" indent="-285750">
              <a:buFont typeface="Arial" panose="020B0604020202020204" pitchFamily="34" charset="0"/>
              <a:buChar char="•"/>
            </a:pPr>
            <a:r>
              <a:rPr lang="en-US" dirty="0"/>
              <a:t>Do bomb data calculations to optimize targets. This could be done repeatedly and close to instantly.</a:t>
            </a:r>
          </a:p>
          <a:p>
            <a:pPr marL="742950" lvl="1" indent="-285750">
              <a:buFont typeface="Arial" panose="020B0604020202020204" pitchFamily="34" charset="0"/>
              <a:buChar char="•"/>
            </a:pPr>
            <a:r>
              <a:rPr lang="en-US" dirty="0"/>
              <a:t>Due to this, the bomb controls were transferred to Omaha from the Pentagon</a:t>
            </a:r>
          </a:p>
          <a:p>
            <a:pPr marL="285750" indent="-285750">
              <a:buFont typeface="Arial" panose="020B0604020202020204" pitchFamily="34" charset="0"/>
              <a:buChar char="•"/>
            </a:pPr>
            <a:r>
              <a:rPr lang="en-US" dirty="0"/>
              <a:t>One problem with the deterrence strategy were small regional conflicts</a:t>
            </a:r>
          </a:p>
          <a:p>
            <a:pPr marL="742950" lvl="1" indent="-285750">
              <a:buFont typeface="Arial" panose="020B0604020202020204" pitchFamily="34" charset="0"/>
              <a:buChar char="•"/>
            </a:pPr>
            <a:r>
              <a:rPr lang="en-US" dirty="0"/>
              <a:t>Russia was arming small nations to cause conflicts around the globe that they could use to fight the Americans indirectly</a:t>
            </a:r>
          </a:p>
          <a:p>
            <a:pPr marL="742950" lvl="1" indent="-285750">
              <a:buFont typeface="Arial" panose="020B0604020202020204" pitchFamily="34" charset="0"/>
              <a:buChar char="•"/>
            </a:pPr>
            <a:r>
              <a:rPr lang="en-US" dirty="0"/>
              <a:t>Examples include Egypt, Cuba and Indochina</a:t>
            </a:r>
          </a:p>
        </p:txBody>
      </p:sp>
      <p:pic>
        <p:nvPicPr>
          <p:cNvPr id="8" name="Picture 7">
            <a:extLst>
              <a:ext uri="{FF2B5EF4-FFF2-40B4-BE49-F238E27FC236}">
                <a16:creationId xmlns:a16="http://schemas.microsoft.com/office/drawing/2014/main" id="{1785EA30-F86C-F06A-22ED-00C04FB9E91F}"/>
              </a:ext>
            </a:extLst>
          </p:cNvPr>
          <p:cNvPicPr>
            <a:picLocks noChangeAspect="1"/>
          </p:cNvPicPr>
          <p:nvPr/>
        </p:nvPicPr>
        <p:blipFill>
          <a:blip r:embed="rId4"/>
          <a:stretch>
            <a:fillRect/>
          </a:stretch>
        </p:blipFill>
        <p:spPr>
          <a:xfrm>
            <a:off x="677918" y="8438096"/>
            <a:ext cx="7283669" cy="3571217"/>
          </a:xfrm>
          <a:prstGeom prst="rect">
            <a:avLst/>
          </a:prstGeom>
        </p:spPr>
      </p:pic>
    </p:spTree>
    <p:extLst>
      <p:ext uri="{BB962C8B-B14F-4D97-AF65-F5344CB8AC3E}">
        <p14:creationId xmlns:p14="http://schemas.microsoft.com/office/powerpoint/2010/main" val="52963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CC334-62F1-3140-52FA-2BA6B1CE814F}"/>
              </a:ext>
            </a:extLst>
          </p:cNvPr>
          <p:cNvSpPr txBox="1"/>
          <p:nvPr/>
        </p:nvSpPr>
        <p:spPr>
          <a:xfrm>
            <a:off x="0" y="39886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JFK and Flexible response</a:t>
            </a:r>
          </a:p>
          <a:p>
            <a:pPr marL="742950" lvl="1" indent="-285750">
              <a:buFont typeface="Arial" panose="020B0604020202020204" pitchFamily="34" charset="0"/>
              <a:buChar char="•"/>
            </a:pPr>
            <a:r>
              <a:rPr lang="en-US" dirty="0"/>
              <a:t>Believed that money should be spent on both nuclear weapons and conventional weapons, who cares about military industrial complex</a:t>
            </a:r>
          </a:p>
          <a:p>
            <a:pPr marL="742950" lvl="1" indent="-285750">
              <a:buFont typeface="Arial" panose="020B0604020202020204" pitchFamily="34" charset="0"/>
              <a:buChar char="•"/>
            </a:pPr>
            <a:r>
              <a:rPr lang="en-US" dirty="0"/>
              <a:t>Robert McNamara: secretary of defense under Kennedy</a:t>
            </a:r>
          </a:p>
          <a:p>
            <a:pPr marL="1200150" lvl="2" indent="-285750">
              <a:buFont typeface="Arial" panose="020B0604020202020204" pitchFamily="34" charset="0"/>
              <a:buChar char="•"/>
            </a:pPr>
            <a:r>
              <a:rPr lang="en-US" dirty="0"/>
              <a:t>Believed that Admirals and Generals didn’t know everything about the job; they needed professional civilians to help them</a:t>
            </a:r>
          </a:p>
          <a:p>
            <a:pPr marL="1200150" lvl="2" indent="-285750">
              <a:buFont typeface="Arial" panose="020B0604020202020204" pitchFamily="34" charset="0"/>
              <a:buChar char="•"/>
            </a:pPr>
            <a:r>
              <a:rPr lang="en-US" dirty="0"/>
              <a:t>Brought whiz kids into the pentagon to help them plan strategy</a:t>
            </a:r>
          </a:p>
          <a:p>
            <a:pPr marL="1657350" lvl="3" indent="-285750">
              <a:buFont typeface="Arial" panose="020B0604020202020204" pitchFamily="34" charset="0"/>
              <a:buChar char="•"/>
            </a:pPr>
            <a:r>
              <a:rPr lang="en-US" dirty="0"/>
              <a:t>Joint chiefs of staff didn’t like this and believed McNamara had too much power</a:t>
            </a:r>
          </a:p>
          <a:p>
            <a:pPr marL="2114550" lvl="4" indent="-285750">
              <a:buFont typeface="Arial" panose="020B0604020202020204" pitchFamily="34" charset="0"/>
              <a:buChar char="•"/>
            </a:pPr>
            <a:r>
              <a:rPr lang="en-US" dirty="0"/>
              <a:t>Many of the day-to-day decisions had to go by him first</a:t>
            </a:r>
          </a:p>
          <a:p>
            <a:pPr marL="742950" lvl="1" indent="-285750">
              <a:buFont typeface="Arial" panose="020B0604020202020204" pitchFamily="34" charset="0"/>
              <a:buChar char="•"/>
            </a:pPr>
            <a:r>
              <a:rPr lang="en-US" dirty="0"/>
              <a:t>Reorganize mechanized to resemble the panzer corps</a:t>
            </a:r>
          </a:p>
          <a:p>
            <a:pPr marL="742950" lvl="1" indent="-285750">
              <a:buFont typeface="Arial" panose="020B0604020202020204" pitchFamily="34" charset="0"/>
              <a:buChar char="•"/>
            </a:pPr>
            <a:r>
              <a:rPr lang="en-US" dirty="0"/>
              <a:t>Develop helicopters for the army</a:t>
            </a:r>
          </a:p>
          <a:p>
            <a:pPr marL="742950" lvl="1" indent="-285750">
              <a:buFont typeface="Arial" panose="020B0604020202020204" pitchFamily="34" charset="0"/>
              <a:buChar char="•"/>
            </a:pPr>
            <a:r>
              <a:rPr lang="en-US" dirty="0"/>
              <a:t>Counterinsurgency becomes a main priority</a:t>
            </a:r>
          </a:p>
        </p:txBody>
      </p:sp>
      <p:pic>
        <p:nvPicPr>
          <p:cNvPr id="4" name="Picture 3">
            <a:extLst>
              <a:ext uri="{FF2B5EF4-FFF2-40B4-BE49-F238E27FC236}">
                <a16:creationId xmlns:a16="http://schemas.microsoft.com/office/drawing/2014/main" id="{D91C03FF-C8F7-D29E-68F4-1836EE615A03}"/>
              </a:ext>
            </a:extLst>
          </p:cNvPr>
          <p:cNvPicPr>
            <a:picLocks noChangeAspect="1"/>
          </p:cNvPicPr>
          <p:nvPr/>
        </p:nvPicPr>
        <p:blipFill>
          <a:blip r:embed="rId2"/>
          <a:stretch>
            <a:fillRect/>
          </a:stretch>
        </p:blipFill>
        <p:spPr>
          <a:xfrm>
            <a:off x="1363470" y="0"/>
            <a:ext cx="5896798" cy="3896269"/>
          </a:xfrm>
          <a:prstGeom prst="rect">
            <a:avLst/>
          </a:prstGeom>
        </p:spPr>
      </p:pic>
    </p:spTree>
    <p:extLst>
      <p:ext uri="{BB962C8B-B14F-4D97-AF65-F5344CB8AC3E}">
        <p14:creationId xmlns:p14="http://schemas.microsoft.com/office/powerpoint/2010/main" val="2574518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73A1A-3B6E-400A-9548-D4D38CF5CCA4}"/>
              </a:ext>
            </a:extLst>
          </p:cNvPr>
          <p:cNvSpPr txBox="1"/>
          <p:nvPr/>
        </p:nvSpPr>
        <p:spPr>
          <a:xfrm>
            <a:off x="0" y="175364"/>
            <a:ext cx="8686799" cy="830997"/>
          </a:xfrm>
          <a:prstGeom prst="rect">
            <a:avLst/>
          </a:prstGeom>
          <a:noFill/>
        </p:spPr>
        <p:txBody>
          <a:bodyPr wrap="square" rtlCol="0">
            <a:spAutoFit/>
          </a:bodyPr>
          <a:lstStyle/>
          <a:p>
            <a:pPr algn="ctr"/>
            <a:r>
              <a:rPr lang="en-US" sz="4800" dirty="0"/>
              <a:t>Korean War</a:t>
            </a:r>
          </a:p>
        </p:txBody>
      </p:sp>
      <p:sp>
        <p:nvSpPr>
          <p:cNvPr id="3" name="TextBox 2">
            <a:extLst>
              <a:ext uri="{FF2B5EF4-FFF2-40B4-BE49-F238E27FC236}">
                <a16:creationId xmlns:a16="http://schemas.microsoft.com/office/drawing/2014/main" id="{FFAB6536-D01C-C4E5-46CF-C80462FA7C0C}"/>
              </a:ext>
            </a:extLst>
          </p:cNvPr>
          <p:cNvSpPr txBox="1"/>
          <p:nvPr/>
        </p:nvSpPr>
        <p:spPr>
          <a:xfrm>
            <a:off x="0" y="1014152"/>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Local Command Decisions can have global impacts </a:t>
            </a:r>
          </a:p>
          <a:p>
            <a:pPr marL="285750" indent="-285750">
              <a:buFont typeface="Arial" panose="020B0604020202020204" pitchFamily="34" charset="0"/>
              <a:buChar char="•"/>
            </a:pPr>
            <a:r>
              <a:rPr lang="en-US" dirty="0"/>
              <a:t>Truman put limits on commanders not seen before</a:t>
            </a:r>
          </a:p>
        </p:txBody>
      </p:sp>
      <p:sp>
        <p:nvSpPr>
          <p:cNvPr id="4" name="TextBox 3">
            <a:extLst>
              <a:ext uri="{FF2B5EF4-FFF2-40B4-BE49-F238E27FC236}">
                <a16:creationId xmlns:a16="http://schemas.microsoft.com/office/drawing/2014/main" id="{C3BC1997-3AD0-4E8B-71A4-E1DE645E0852}"/>
              </a:ext>
            </a:extLst>
          </p:cNvPr>
          <p:cNvSpPr txBox="1"/>
          <p:nvPr/>
        </p:nvSpPr>
        <p:spPr>
          <a:xfrm>
            <a:off x="0" y="4721629"/>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Social Change after WW1</a:t>
            </a:r>
          </a:p>
          <a:p>
            <a:pPr marL="742950" lvl="1" indent="-285750">
              <a:buFont typeface="Arial" panose="020B0604020202020204" pitchFamily="34" charset="0"/>
              <a:buChar char="•"/>
            </a:pPr>
            <a:r>
              <a:rPr lang="en-US" dirty="0"/>
              <a:t>Rapid demobilization after WWII: 8 million troops to 500 thousand</a:t>
            </a:r>
          </a:p>
          <a:p>
            <a:pPr marL="1200150" lvl="2" indent="-285750">
              <a:buFont typeface="Arial" panose="020B0604020202020204" pitchFamily="34" charset="0"/>
              <a:buChar char="•"/>
            </a:pPr>
            <a:r>
              <a:rPr lang="en-US" dirty="0"/>
              <a:t>Army was thought to not be as important due to the invention of the atomic bomb</a:t>
            </a:r>
          </a:p>
          <a:p>
            <a:pPr marL="1200150" lvl="2" indent="-285750">
              <a:buFont typeface="Arial" panose="020B0604020202020204" pitchFamily="34" charset="0"/>
              <a:buChar char="•"/>
            </a:pPr>
            <a:r>
              <a:rPr lang="en-US" dirty="0"/>
              <a:t>The army wasn’t very popular after the war because of the disdain that came with the rules and regulations put on them during WWII</a:t>
            </a:r>
          </a:p>
          <a:p>
            <a:pPr marL="1200150" lvl="2" indent="-285750">
              <a:buFont typeface="Arial" panose="020B0604020202020204" pitchFamily="34" charset="0"/>
              <a:buChar char="•"/>
            </a:pPr>
            <a:r>
              <a:rPr lang="en-US" dirty="0"/>
              <a:t>The army was struggling to incorporate women and minorities</a:t>
            </a:r>
          </a:p>
          <a:p>
            <a:pPr marL="742950" lvl="1" indent="-285750">
              <a:buFont typeface="Arial" panose="020B0604020202020204" pitchFamily="34" charset="0"/>
              <a:buChar char="•"/>
            </a:pPr>
            <a:r>
              <a:rPr lang="en-US" dirty="0"/>
              <a:t>Women’s armed service act</a:t>
            </a:r>
          </a:p>
          <a:p>
            <a:pPr marL="1200150" lvl="2" indent="-285750">
              <a:buFont typeface="Arial" panose="020B0604020202020204" pitchFamily="34" charset="0"/>
              <a:buChar char="•"/>
            </a:pPr>
            <a:r>
              <a:rPr lang="en-US" dirty="0"/>
              <a:t>Gave regular status to women in all branches of military service</a:t>
            </a:r>
          </a:p>
          <a:p>
            <a:pPr marL="1200150" lvl="2" indent="-285750">
              <a:buFont typeface="Arial" panose="020B0604020202020204" pitchFamily="34" charset="0"/>
              <a:buChar char="•"/>
            </a:pPr>
            <a:r>
              <a:rPr lang="en-US" dirty="0"/>
              <a:t>However, women could only command other women, couldn’t have children, couldn’t achieve the rank of general, and couldn’t operate in combat ground units, naval ships or air squadrons</a:t>
            </a:r>
          </a:p>
          <a:p>
            <a:pPr marL="742950" lvl="1" indent="-285750">
              <a:buFont typeface="Arial" panose="020B0604020202020204" pitchFamily="34" charset="0"/>
              <a:buChar char="•"/>
            </a:pPr>
            <a:r>
              <a:rPr lang="en-US" dirty="0"/>
              <a:t>Executive order 9881</a:t>
            </a:r>
          </a:p>
          <a:p>
            <a:pPr marL="1200150" lvl="2" indent="-285750">
              <a:buFont typeface="Arial" panose="020B0604020202020204" pitchFamily="34" charset="0"/>
              <a:buChar char="•"/>
            </a:pPr>
            <a:r>
              <a:rPr lang="en-US" dirty="0"/>
              <a:t>At this time, the American army was more segregated that during the civil war. Black and White men rarely saw each other</a:t>
            </a:r>
          </a:p>
          <a:p>
            <a:pPr marL="1200150" lvl="2" indent="-285750">
              <a:buFont typeface="Arial" panose="020B0604020202020204" pitchFamily="34" charset="0"/>
              <a:buChar char="•"/>
            </a:pPr>
            <a:r>
              <a:rPr lang="en-US" dirty="0"/>
              <a:t>Sargeant Isaac Woodard</a:t>
            </a:r>
          </a:p>
          <a:p>
            <a:pPr marL="1657350" lvl="3" indent="-285750">
              <a:buFont typeface="Arial" panose="020B0604020202020204" pitchFamily="34" charset="0"/>
              <a:buChar char="•"/>
            </a:pPr>
            <a:r>
              <a:rPr lang="en-US" dirty="0"/>
              <a:t>2 days after being honorable discharged, police beat him up for trying to get the bus driver to stop at his stop.</a:t>
            </a:r>
          </a:p>
          <a:p>
            <a:pPr marL="2114550" lvl="4" indent="-285750">
              <a:buFont typeface="Arial" panose="020B0604020202020204" pitchFamily="34" charset="0"/>
              <a:buChar char="•"/>
            </a:pPr>
            <a:r>
              <a:rPr lang="en-US" dirty="0"/>
              <a:t>Ends up being blinded</a:t>
            </a:r>
          </a:p>
          <a:p>
            <a:pPr marL="1657350" lvl="3" indent="-285750">
              <a:buFont typeface="Arial" panose="020B0604020202020204" pitchFamily="34" charset="0"/>
              <a:buChar char="•"/>
            </a:pPr>
            <a:r>
              <a:rPr lang="en-US" dirty="0"/>
              <a:t>Despite being a Southerner who hated Yankees, Truman is angered by this story an orders the desegregation of the military in 1947</a:t>
            </a:r>
          </a:p>
        </p:txBody>
      </p:sp>
      <p:pic>
        <p:nvPicPr>
          <p:cNvPr id="6" name="Picture 5">
            <a:extLst>
              <a:ext uri="{FF2B5EF4-FFF2-40B4-BE49-F238E27FC236}">
                <a16:creationId xmlns:a16="http://schemas.microsoft.com/office/drawing/2014/main" id="{679AAC92-45C9-675E-13F9-457E1D3AF4DC}"/>
              </a:ext>
            </a:extLst>
          </p:cNvPr>
          <p:cNvPicPr>
            <a:picLocks noChangeAspect="1"/>
          </p:cNvPicPr>
          <p:nvPr/>
        </p:nvPicPr>
        <p:blipFill>
          <a:blip r:embed="rId2"/>
          <a:stretch>
            <a:fillRect/>
          </a:stretch>
        </p:blipFill>
        <p:spPr>
          <a:xfrm>
            <a:off x="4195669" y="2036378"/>
            <a:ext cx="3820058" cy="2200582"/>
          </a:xfrm>
          <a:prstGeom prst="rect">
            <a:avLst/>
          </a:prstGeom>
        </p:spPr>
      </p:pic>
      <p:pic>
        <p:nvPicPr>
          <p:cNvPr id="8" name="Picture 7">
            <a:extLst>
              <a:ext uri="{FF2B5EF4-FFF2-40B4-BE49-F238E27FC236}">
                <a16:creationId xmlns:a16="http://schemas.microsoft.com/office/drawing/2014/main" id="{F606B119-796B-F41C-90BE-3659FBCA85A5}"/>
              </a:ext>
            </a:extLst>
          </p:cNvPr>
          <p:cNvPicPr>
            <a:picLocks noChangeAspect="1"/>
          </p:cNvPicPr>
          <p:nvPr/>
        </p:nvPicPr>
        <p:blipFill>
          <a:blip r:embed="rId3"/>
          <a:stretch>
            <a:fillRect/>
          </a:stretch>
        </p:blipFill>
        <p:spPr>
          <a:xfrm>
            <a:off x="395995" y="1881346"/>
            <a:ext cx="3505689" cy="2676899"/>
          </a:xfrm>
          <a:prstGeom prst="rect">
            <a:avLst/>
          </a:prstGeom>
        </p:spPr>
      </p:pic>
    </p:spTree>
    <p:extLst>
      <p:ext uri="{BB962C8B-B14F-4D97-AF65-F5344CB8AC3E}">
        <p14:creationId xmlns:p14="http://schemas.microsoft.com/office/powerpoint/2010/main" val="2292413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8DD69-1319-8878-6C2A-5F50B6AF0DA6}"/>
              </a:ext>
            </a:extLst>
          </p:cNvPr>
          <p:cNvPicPr>
            <a:picLocks noChangeAspect="1"/>
          </p:cNvPicPr>
          <p:nvPr/>
        </p:nvPicPr>
        <p:blipFill>
          <a:blip r:embed="rId2"/>
          <a:stretch>
            <a:fillRect/>
          </a:stretch>
        </p:blipFill>
        <p:spPr>
          <a:xfrm>
            <a:off x="857731" y="116378"/>
            <a:ext cx="6735078" cy="4522124"/>
          </a:xfrm>
          <a:prstGeom prst="rect">
            <a:avLst/>
          </a:prstGeom>
        </p:spPr>
      </p:pic>
      <p:sp>
        <p:nvSpPr>
          <p:cNvPr id="4" name="TextBox 3">
            <a:extLst>
              <a:ext uri="{FF2B5EF4-FFF2-40B4-BE49-F238E27FC236}">
                <a16:creationId xmlns:a16="http://schemas.microsoft.com/office/drawing/2014/main" id="{68667D38-6C07-F108-FB67-BF0D2062617E}"/>
              </a:ext>
            </a:extLst>
          </p:cNvPr>
          <p:cNvSpPr txBox="1"/>
          <p:nvPr/>
        </p:nvSpPr>
        <p:spPr>
          <a:xfrm>
            <a:off x="0" y="4937760"/>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Truman and the United Nations</a:t>
            </a:r>
          </a:p>
          <a:p>
            <a:pPr marL="742950" lvl="1" indent="-285750">
              <a:buFont typeface="Arial" panose="020B0604020202020204" pitchFamily="34" charset="0"/>
              <a:buChar char="•"/>
            </a:pPr>
            <a:r>
              <a:rPr lang="en-US" dirty="0"/>
              <a:t>US Army was not prepared to fight, as it was dealing with desegregation and illiterate soldiers</a:t>
            </a:r>
          </a:p>
          <a:p>
            <a:pPr marL="742950" lvl="1" indent="-285750">
              <a:buFont typeface="Arial" panose="020B0604020202020204" pitchFamily="34" charset="0"/>
              <a:buChar char="•"/>
            </a:pPr>
            <a:r>
              <a:rPr lang="en-US" dirty="0"/>
              <a:t>Soviets had been training the North Korean army to 135k troops</a:t>
            </a:r>
          </a:p>
          <a:p>
            <a:pPr marL="1200150" lvl="2" indent="-285750">
              <a:buFont typeface="Arial" panose="020B0604020202020204" pitchFamily="34" charset="0"/>
              <a:buChar char="•"/>
            </a:pPr>
            <a:r>
              <a:rPr lang="en-US" dirty="0"/>
              <a:t>In June of 1950, the North Korean army tried to unite Korea under a communist government</a:t>
            </a:r>
          </a:p>
          <a:p>
            <a:pPr marL="742950" lvl="1" indent="-285750">
              <a:buFont typeface="Arial" panose="020B0604020202020204" pitchFamily="34" charset="0"/>
              <a:buChar char="•"/>
            </a:pPr>
            <a:r>
              <a:rPr lang="en-US" dirty="0"/>
              <a:t>South Korean and American troops station in South Korea had been pushed back to Pusan</a:t>
            </a:r>
          </a:p>
        </p:txBody>
      </p:sp>
      <p:pic>
        <p:nvPicPr>
          <p:cNvPr id="8" name="Picture 7">
            <a:extLst>
              <a:ext uri="{FF2B5EF4-FFF2-40B4-BE49-F238E27FC236}">
                <a16:creationId xmlns:a16="http://schemas.microsoft.com/office/drawing/2014/main" id="{2EC7CF79-94D6-3E44-9023-77D5C2BE5E85}"/>
              </a:ext>
            </a:extLst>
          </p:cNvPr>
          <p:cNvPicPr>
            <a:picLocks noChangeAspect="1"/>
          </p:cNvPicPr>
          <p:nvPr/>
        </p:nvPicPr>
        <p:blipFill>
          <a:blip r:embed="rId3"/>
          <a:stretch>
            <a:fillRect/>
          </a:stretch>
        </p:blipFill>
        <p:spPr>
          <a:xfrm>
            <a:off x="4810902" y="7005893"/>
            <a:ext cx="3753374" cy="5029902"/>
          </a:xfrm>
          <a:prstGeom prst="rect">
            <a:avLst/>
          </a:prstGeom>
        </p:spPr>
      </p:pic>
      <p:sp>
        <p:nvSpPr>
          <p:cNvPr id="9" name="TextBox 8">
            <a:extLst>
              <a:ext uri="{FF2B5EF4-FFF2-40B4-BE49-F238E27FC236}">
                <a16:creationId xmlns:a16="http://schemas.microsoft.com/office/drawing/2014/main" id="{5FC2998A-5C76-D35B-C447-C92795C20E92}"/>
              </a:ext>
            </a:extLst>
          </p:cNvPr>
          <p:cNvSpPr txBox="1"/>
          <p:nvPr/>
        </p:nvSpPr>
        <p:spPr>
          <a:xfrm>
            <a:off x="0" y="7132321"/>
            <a:ext cx="4821382"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Truman tries to see if the UN will meet communist aggression with collective intervention</a:t>
            </a:r>
          </a:p>
          <a:p>
            <a:pPr marL="1200150" lvl="2" indent="-285750">
              <a:buFont typeface="Arial" panose="020B0604020202020204" pitchFamily="34" charset="0"/>
              <a:buChar char="•"/>
            </a:pPr>
            <a:r>
              <a:rPr lang="en-US" dirty="0"/>
              <a:t>This happens, and the UN proposes a goal to push back the North Koreans to the 38</a:t>
            </a:r>
            <a:r>
              <a:rPr lang="en-US" baseline="30000" dirty="0"/>
              <a:t>th</a:t>
            </a:r>
            <a:r>
              <a:rPr lang="en-US" dirty="0"/>
              <a:t> parallel</a:t>
            </a:r>
          </a:p>
          <a:p>
            <a:pPr marL="1200150" lvl="2" indent="-285750">
              <a:buFont typeface="Arial" panose="020B0604020202020204" pitchFamily="34" charset="0"/>
              <a:buChar char="•"/>
            </a:pPr>
            <a:r>
              <a:rPr lang="en-US" dirty="0"/>
              <a:t>The US officially gets involved in the conflict</a:t>
            </a:r>
          </a:p>
        </p:txBody>
      </p:sp>
    </p:spTree>
    <p:extLst>
      <p:ext uri="{BB962C8B-B14F-4D97-AF65-F5344CB8AC3E}">
        <p14:creationId xmlns:p14="http://schemas.microsoft.com/office/powerpoint/2010/main" val="340478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9487D4-D0A4-ED12-4C93-026F968F9C13}"/>
              </a:ext>
            </a:extLst>
          </p:cNvPr>
          <p:cNvPicPr>
            <a:picLocks noChangeAspect="1"/>
          </p:cNvPicPr>
          <p:nvPr/>
        </p:nvPicPr>
        <p:blipFill>
          <a:blip r:embed="rId2"/>
          <a:stretch>
            <a:fillRect/>
          </a:stretch>
        </p:blipFill>
        <p:spPr>
          <a:xfrm>
            <a:off x="347652" y="130049"/>
            <a:ext cx="4389041" cy="3909936"/>
          </a:xfrm>
          <a:prstGeom prst="rect">
            <a:avLst/>
          </a:prstGeom>
        </p:spPr>
      </p:pic>
      <p:pic>
        <p:nvPicPr>
          <p:cNvPr id="3" name="Picture 2">
            <a:extLst>
              <a:ext uri="{FF2B5EF4-FFF2-40B4-BE49-F238E27FC236}">
                <a16:creationId xmlns:a16="http://schemas.microsoft.com/office/drawing/2014/main" id="{55CB1A54-1FE5-43CC-727F-F230E28DDF9B}"/>
              </a:ext>
            </a:extLst>
          </p:cNvPr>
          <p:cNvPicPr>
            <a:picLocks noChangeAspect="1"/>
          </p:cNvPicPr>
          <p:nvPr/>
        </p:nvPicPr>
        <p:blipFill>
          <a:blip r:embed="rId3"/>
          <a:stretch>
            <a:fillRect/>
          </a:stretch>
        </p:blipFill>
        <p:spPr>
          <a:xfrm>
            <a:off x="4949020" y="0"/>
            <a:ext cx="3737780" cy="4202001"/>
          </a:xfrm>
          <a:prstGeom prst="rect">
            <a:avLst/>
          </a:prstGeom>
        </p:spPr>
      </p:pic>
      <p:sp>
        <p:nvSpPr>
          <p:cNvPr id="4" name="TextBox 3">
            <a:extLst>
              <a:ext uri="{FF2B5EF4-FFF2-40B4-BE49-F238E27FC236}">
                <a16:creationId xmlns:a16="http://schemas.microsoft.com/office/drawing/2014/main" id="{C7C47335-FA28-C6E6-DDF1-9335AEB63C97}"/>
              </a:ext>
            </a:extLst>
          </p:cNvPr>
          <p:cNvSpPr txBox="1"/>
          <p:nvPr/>
        </p:nvSpPr>
        <p:spPr>
          <a:xfrm>
            <a:off x="0" y="4239491"/>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Truman vs. MacArthur</a:t>
            </a:r>
          </a:p>
          <a:p>
            <a:pPr marL="742950" lvl="1" indent="-285750">
              <a:buFont typeface="Arial" panose="020B0604020202020204" pitchFamily="34" charset="0"/>
              <a:buChar char="•"/>
            </a:pPr>
            <a:r>
              <a:rPr lang="en-US" dirty="0"/>
              <a:t>MacArthur was named the commander of the forces in Korea</a:t>
            </a:r>
          </a:p>
          <a:p>
            <a:pPr marL="742950" lvl="1" indent="-285750">
              <a:buFont typeface="Arial" panose="020B0604020202020204" pitchFamily="34" charset="0"/>
              <a:buChar char="•"/>
            </a:pPr>
            <a:r>
              <a:rPr lang="en-US" dirty="0"/>
              <a:t>He was well regarded from his time in WWII and the occupation of Japan</a:t>
            </a:r>
          </a:p>
          <a:p>
            <a:pPr marL="1200150" lvl="2" indent="-285750">
              <a:buFont typeface="Arial" panose="020B0604020202020204" pitchFamily="34" charset="0"/>
              <a:buChar char="•"/>
            </a:pPr>
            <a:r>
              <a:rPr lang="en-US" dirty="0"/>
              <a:t>Helped write the constitution of Japan</a:t>
            </a:r>
          </a:p>
          <a:p>
            <a:pPr marL="742950" lvl="1" indent="-285750">
              <a:buFont typeface="Arial" panose="020B0604020202020204" pitchFamily="34" charset="0"/>
              <a:buChar char="•"/>
            </a:pPr>
            <a:r>
              <a:rPr lang="en-US" dirty="0"/>
              <a:t>He also wanted the Korean war to be a showdown with communism</a:t>
            </a:r>
          </a:p>
          <a:p>
            <a:pPr marL="1200150" lvl="2" indent="-285750">
              <a:buFont typeface="Arial" panose="020B0604020202020204" pitchFamily="34" charset="0"/>
              <a:buChar char="•"/>
            </a:pPr>
            <a:r>
              <a:rPr lang="en-US" dirty="0"/>
              <a:t>Believed that Asia was more important than Europe and that the USA should risk war with China and the Soviets to achieve his goals</a:t>
            </a:r>
          </a:p>
          <a:p>
            <a:pPr marL="742950" lvl="1" indent="-285750">
              <a:buFont typeface="Arial" panose="020B0604020202020204" pitchFamily="34" charset="0"/>
              <a:buChar char="•"/>
            </a:pPr>
            <a:r>
              <a:rPr lang="en-US" dirty="0"/>
              <a:t>From the beginning of the war, He had requested to bomb sites in China</a:t>
            </a:r>
          </a:p>
          <a:p>
            <a:pPr marL="742950" lvl="1" indent="-285750">
              <a:buFont typeface="Arial" panose="020B0604020202020204" pitchFamily="34" charset="0"/>
              <a:buChar char="•"/>
            </a:pPr>
            <a:r>
              <a:rPr lang="en-US" dirty="0"/>
              <a:t>Truman was firmly against MacArthur, as he wanted to keep the war limited</a:t>
            </a:r>
          </a:p>
          <a:p>
            <a:pPr marL="742950" lvl="1" indent="-285750">
              <a:buFont typeface="Arial" panose="020B0604020202020204" pitchFamily="34" charset="0"/>
              <a:buChar char="•"/>
            </a:pPr>
            <a:r>
              <a:rPr lang="en-US" dirty="0"/>
              <a:t>Inchon Landing</a:t>
            </a:r>
          </a:p>
          <a:p>
            <a:pPr marL="1200150" lvl="2" indent="-285750">
              <a:buFont typeface="Arial" panose="020B0604020202020204" pitchFamily="34" charset="0"/>
              <a:buChar char="•"/>
            </a:pPr>
            <a:r>
              <a:rPr lang="en-US" dirty="0"/>
              <a:t>Plan was that the X corps would land in Inchon, and the 8</a:t>
            </a:r>
            <a:r>
              <a:rPr lang="en-US" baseline="30000" dirty="0"/>
              <a:t>th</a:t>
            </a:r>
            <a:r>
              <a:rPr lang="en-US" dirty="0"/>
              <a:t> army would break out of Pusan.</a:t>
            </a:r>
          </a:p>
          <a:p>
            <a:pPr marL="1657350" lvl="3" indent="-285750">
              <a:buFont typeface="Arial" panose="020B0604020202020204" pitchFamily="34" charset="0"/>
              <a:buChar char="•"/>
            </a:pPr>
            <a:r>
              <a:rPr lang="en-US" dirty="0"/>
              <a:t>The amphibious assault was difficult because they were landing at a port, but it still went extremely well due to experience from WWII</a:t>
            </a:r>
          </a:p>
          <a:p>
            <a:pPr marL="1200150" lvl="2" indent="-285750">
              <a:buFont typeface="Arial" panose="020B0604020202020204" pitchFamily="34" charset="0"/>
              <a:buChar char="•"/>
            </a:pPr>
            <a:r>
              <a:rPr lang="en-US" dirty="0"/>
              <a:t>The American troops quickly passed the 38</a:t>
            </a:r>
            <a:r>
              <a:rPr lang="en-US" baseline="30000" dirty="0"/>
              <a:t>th</a:t>
            </a:r>
            <a:r>
              <a:rPr lang="en-US" dirty="0"/>
              <a:t> parallel and kept going</a:t>
            </a:r>
          </a:p>
          <a:p>
            <a:pPr marL="1657350" lvl="3" indent="-285750">
              <a:buFont typeface="Arial" panose="020B0604020202020204" pitchFamily="34" charset="0"/>
              <a:buChar char="•"/>
            </a:pPr>
            <a:r>
              <a:rPr lang="en-US" dirty="0"/>
              <a:t>The UN quickly changed the goal to unify Korea after seeing the success of Inchon</a:t>
            </a:r>
          </a:p>
        </p:txBody>
      </p:sp>
      <p:pic>
        <p:nvPicPr>
          <p:cNvPr id="7" name="Picture 6">
            <a:extLst>
              <a:ext uri="{FF2B5EF4-FFF2-40B4-BE49-F238E27FC236}">
                <a16:creationId xmlns:a16="http://schemas.microsoft.com/office/drawing/2014/main" id="{4924EF86-77FF-2D9C-4E6D-49F18AF40788}"/>
              </a:ext>
            </a:extLst>
          </p:cNvPr>
          <p:cNvPicPr>
            <a:picLocks noChangeAspect="1"/>
          </p:cNvPicPr>
          <p:nvPr/>
        </p:nvPicPr>
        <p:blipFill>
          <a:blip r:embed="rId4"/>
          <a:stretch>
            <a:fillRect/>
          </a:stretch>
        </p:blipFill>
        <p:spPr>
          <a:xfrm>
            <a:off x="2214194" y="8946414"/>
            <a:ext cx="4136730" cy="3245586"/>
          </a:xfrm>
          <a:prstGeom prst="rect">
            <a:avLst/>
          </a:prstGeom>
        </p:spPr>
      </p:pic>
    </p:spTree>
    <p:extLst>
      <p:ext uri="{BB962C8B-B14F-4D97-AF65-F5344CB8AC3E}">
        <p14:creationId xmlns:p14="http://schemas.microsoft.com/office/powerpoint/2010/main" val="461754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05E9F-6A41-FEF5-D0DF-736AE970F968}"/>
              </a:ext>
            </a:extLst>
          </p:cNvPr>
          <p:cNvSpPr txBox="1"/>
          <p:nvPr/>
        </p:nvSpPr>
        <p:spPr>
          <a:xfrm>
            <a:off x="0" y="149628"/>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the success, Truman tells MacArthur to not get close to the Yula river as to not provoke China</a:t>
            </a:r>
          </a:p>
          <a:p>
            <a:pPr marL="1200150" lvl="2" indent="-285750">
              <a:buFont typeface="Arial" panose="020B0604020202020204" pitchFamily="34" charset="0"/>
              <a:buChar char="•"/>
            </a:pPr>
            <a:r>
              <a:rPr lang="en-US" dirty="0"/>
              <a:t>MacArthur doesn’t care and keeps going</a:t>
            </a:r>
          </a:p>
          <a:p>
            <a:pPr marL="742950" lvl="1" indent="-285750">
              <a:buFont typeface="Arial" panose="020B0604020202020204" pitchFamily="34" charset="0"/>
              <a:buChar char="•"/>
            </a:pPr>
            <a:r>
              <a:rPr lang="en-US" dirty="0"/>
              <a:t>In a surprise attack, the Chinese move tons of forces across the border overnight and catch the Americans off guard</a:t>
            </a:r>
          </a:p>
          <a:p>
            <a:pPr marL="1200150" lvl="2" indent="-285750">
              <a:buFont typeface="Arial" panose="020B0604020202020204" pitchFamily="34" charset="0"/>
              <a:buChar char="•"/>
            </a:pPr>
            <a:r>
              <a:rPr lang="en-US" dirty="0"/>
              <a:t>They area able to surprise the Americans because they created bridges invisible to scouting planes by covering rocks with chicken wire and covering up the riverbed</a:t>
            </a:r>
          </a:p>
          <a:p>
            <a:pPr marL="1200150" lvl="2" indent="-285750">
              <a:buFont typeface="Arial" panose="020B0604020202020204" pitchFamily="34" charset="0"/>
              <a:buChar char="•"/>
            </a:pPr>
            <a:r>
              <a:rPr lang="en-US" dirty="0"/>
              <a:t>By Christmas 1950, the Americans are pushed back to the 38</a:t>
            </a:r>
            <a:r>
              <a:rPr lang="en-US" baseline="30000" dirty="0"/>
              <a:t>th</a:t>
            </a:r>
            <a:r>
              <a:rPr lang="en-US" dirty="0"/>
              <a:t> parallel, and shortly after that, they are pushed back even further</a:t>
            </a:r>
          </a:p>
        </p:txBody>
      </p:sp>
      <p:pic>
        <p:nvPicPr>
          <p:cNvPr id="4" name="Picture 3">
            <a:extLst>
              <a:ext uri="{FF2B5EF4-FFF2-40B4-BE49-F238E27FC236}">
                <a16:creationId xmlns:a16="http://schemas.microsoft.com/office/drawing/2014/main" id="{46A26E6A-3F38-D002-6ED7-45819AF6EB40}"/>
              </a:ext>
            </a:extLst>
          </p:cNvPr>
          <p:cNvPicPr>
            <a:picLocks noChangeAspect="1"/>
          </p:cNvPicPr>
          <p:nvPr/>
        </p:nvPicPr>
        <p:blipFill>
          <a:blip r:embed="rId2"/>
          <a:stretch>
            <a:fillRect/>
          </a:stretch>
        </p:blipFill>
        <p:spPr>
          <a:xfrm>
            <a:off x="317358" y="3038139"/>
            <a:ext cx="3696216" cy="6049219"/>
          </a:xfrm>
          <a:prstGeom prst="rect">
            <a:avLst/>
          </a:prstGeom>
        </p:spPr>
      </p:pic>
      <p:pic>
        <p:nvPicPr>
          <p:cNvPr id="6" name="Picture 5">
            <a:extLst>
              <a:ext uri="{FF2B5EF4-FFF2-40B4-BE49-F238E27FC236}">
                <a16:creationId xmlns:a16="http://schemas.microsoft.com/office/drawing/2014/main" id="{2FFFFD9D-048D-3D0C-0CD2-F851E0165162}"/>
              </a:ext>
            </a:extLst>
          </p:cNvPr>
          <p:cNvPicPr>
            <a:picLocks noChangeAspect="1"/>
          </p:cNvPicPr>
          <p:nvPr/>
        </p:nvPicPr>
        <p:blipFill>
          <a:blip r:embed="rId3"/>
          <a:stretch>
            <a:fillRect/>
          </a:stretch>
        </p:blipFill>
        <p:spPr>
          <a:xfrm>
            <a:off x="4159261" y="3104459"/>
            <a:ext cx="4391638" cy="6182588"/>
          </a:xfrm>
          <a:prstGeom prst="rect">
            <a:avLst/>
          </a:prstGeom>
        </p:spPr>
      </p:pic>
      <p:sp>
        <p:nvSpPr>
          <p:cNvPr id="7" name="TextBox 6">
            <a:extLst>
              <a:ext uri="{FF2B5EF4-FFF2-40B4-BE49-F238E27FC236}">
                <a16:creationId xmlns:a16="http://schemas.microsoft.com/office/drawing/2014/main" id="{FD1684AD-190B-BBD4-50F3-53398D270EC5}"/>
              </a:ext>
            </a:extLst>
          </p:cNvPr>
          <p:cNvSpPr txBox="1"/>
          <p:nvPr/>
        </p:nvSpPr>
        <p:spPr>
          <a:xfrm>
            <a:off x="0" y="929362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MacArthur wants to escalate the conflict and attack the Chinese mainland</a:t>
            </a:r>
          </a:p>
          <a:p>
            <a:pPr marL="1200150" lvl="2" indent="-285750">
              <a:buFont typeface="Arial" panose="020B0604020202020204" pitchFamily="34" charset="0"/>
              <a:buChar char="•"/>
            </a:pPr>
            <a:r>
              <a:rPr lang="en-US" dirty="0"/>
              <a:t>Truman is annoyed by MacArthur and tells him that he can only talk to the press with his permission.</a:t>
            </a:r>
          </a:p>
          <a:p>
            <a:pPr marL="1200150" lvl="2" indent="-285750">
              <a:buFont typeface="Arial" panose="020B0604020202020204" pitchFamily="34" charset="0"/>
              <a:buChar char="•"/>
            </a:pPr>
            <a:r>
              <a:rPr lang="en-US" dirty="0"/>
              <a:t>MacArthur then proceeds to directly threaten China and write his opinions to congressmen.</a:t>
            </a:r>
          </a:p>
          <a:p>
            <a:pPr marL="1657350" lvl="3" indent="-285750">
              <a:buFont typeface="Arial" panose="020B0604020202020204" pitchFamily="34" charset="0"/>
              <a:buChar char="•"/>
            </a:pPr>
            <a:r>
              <a:rPr lang="en-US" dirty="0"/>
              <a:t>At this point, Truman had enough and fired MacArthur</a:t>
            </a:r>
          </a:p>
          <a:p>
            <a:pPr marL="742950" lvl="1" indent="-285750">
              <a:buFont typeface="Arial" panose="020B0604020202020204" pitchFamily="34" charset="0"/>
              <a:buChar char="•"/>
            </a:pPr>
            <a:r>
              <a:rPr lang="en-US" dirty="0"/>
              <a:t>Never had an outcome of a battle have such ramifications once the nuclear bomb was created. Commander's actions have much larger impacts</a:t>
            </a:r>
          </a:p>
        </p:txBody>
      </p:sp>
    </p:spTree>
    <p:extLst>
      <p:ext uri="{BB962C8B-B14F-4D97-AF65-F5344CB8AC3E}">
        <p14:creationId xmlns:p14="http://schemas.microsoft.com/office/powerpoint/2010/main" val="1140608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362B-865B-7033-FFBE-F3447EC9FDF8}"/>
              </a:ext>
            </a:extLst>
          </p:cNvPr>
          <p:cNvPicPr>
            <a:picLocks noChangeAspect="1"/>
          </p:cNvPicPr>
          <p:nvPr/>
        </p:nvPicPr>
        <p:blipFill>
          <a:blip r:embed="rId2"/>
          <a:stretch>
            <a:fillRect/>
          </a:stretch>
        </p:blipFill>
        <p:spPr>
          <a:xfrm>
            <a:off x="509033" y="450334"/>
            <a:ext cx="3455394" cy="4354421"/>
          </a:xfrm>
          <a:prstGeom prst="rect">
            <a:avLst/>
          </a:prstGeom>
        </p:spPr>
      </p:pic>
      <p:pic>
        <p:nvPicPr>
          <p:cNvPr id="5" name="Picture 4">
            <a:extLst>
              <a:ext uri="{FF2B5EF4-FFF2-40B4-BE49-F238E27FC236}">
                <a16:creationId xmlns:a16="http://schemas.microsoft.com/office/drawing/2014/main" id="{464266E0-B889-108F-DB29-0056ED940685}"/>
              </a:ext>
            </a:extLst>
          </p:cNvPr>
          <p:cNvPicPr>
            <a:picLocks noChangeAspect="1"/>
          </p:cNvPicPr>
          <p:nvPr/>
        </p:nvPicPr>
        <p:blipFill>
          <a:blip r:embed="rId3"/>
          <a:stretch>
            <a:fillRect/>
          </a:stretch>
        </p:blipFill>
        <p:spPr>
          <a:xfrm>
            <a:off x="4359039" y="216130"/>
            <a:ext cx="3272044" cy="5064231"/>
          </a:xfrm>
          <a:prstGeom prst="rect">
            <a:avLst/>
          </a:prstGeom>
        </p:spPr>
      </p:pic>
      <p:sp>
        <p:nvSpPr>
          <p:cNvPr id="6" name="TextBox 5">
            <a:extLst>
              <a:ext uri="{FF2B5EF4-FFF2-40B4-BE49-F238E27FC236}">
                <a16:creationId xmlns:a16="http://schemas.microsoft.com/office/drawing/2014/main" id="{801B4C16-F552-F5B8-BB66-28DF8EC0AF94}"/>
              </a:ext>
            </a:extLst>
          </p:cNvPr>
          <p:cNvSpPr txBox="1"/>
          <p:nvPr/>
        </p:nvSpPr>
        <p:spPr>
          <a:xfrm>
            <a:off x="0" y="533677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Stabilizing Korea</a:t>
            </a:r>
          </a:p>
          <a:p>
            <a:pPr marL="742950" lvl="1" indent="-285750">
              <a:buFont typeface="Arial" panose="020B0604020202020204" pitchFamily="34" charset="0"/>
              <a:buChar char="•"/>
            </a:pPr>
            <a:r>
              <a:rPr lang="en-US" dirty="0"/>
              <a:t>Ridgway takes over command in Korea</a:t>
            </a:r>
          </a:p>
          <a:p>
            <a:pPr marL="1200150" lvl="2" indent="-285750">
              <a:buFont typeface="Arial" panose="020B0604020202020204" pitchFamily="34" charset="0"/>
              <a:buChar char="•"/>
            </a:pPr>
            <a:r>
              <a:rPr lang="en-US" dirty="0"/>
              <a:t>He improves the forces, stabilizes line, and launches a counteroffensive North</a:t>
            </a:r>
          </a:p>
          <a:p>
            <a:pPr marL="1657350" lvl="3" indent="-285750">
              <a:buFont typeface="Arial" panose="020B0604020202020204" pitchFamily="34" charset="0"/>
              <a:buChar char="•"/>
            </a:pPr>
            <a:r>
              <a:rPr lang="en-US" dirty="0"/>
              <a:t>At this point, the Chinese tactics are known, so it is much easier to make progress</a:t>
            </a:r>
          </a:p>
          <a:p>
            <a:pPr marL="742950" lvl="1" indent="-285750">
              <a:buFont typeface="Arial" panose="020B0604020202020204" pitchFamily="34" charset="0"/>
              <a:buChar char="•"/>
            </a:pPr>
            <a:r>
              <a:rPr lang="en-US" dirty="0"/>
              <a:t>Eventually, a stalemate is reached, as bombing is not as effective when your enemy’s logistics are people with backpacks</a:t>
            </a:r>
          </a:p>
          <a:p>
            <a:pPr marL="742950" lvl="1" indent="-285750">
              <a:buFont typeface="Arial" panose="020B0604020202020204" pitchFamily="34" charset="0"/>
              <a:buChar char="•"/>
            </a:pPr>
            <a:r>
              <a:rPr lang="en-US" dirty="0"/>
              <a:t>The stalemate occurs for 2 years where the American forces launch 1 million artillery shells a month</a:t>
            </a:r>
          </a:p>
        </p:txBody>
      </p:sp>
    </p:spTree>
    <p:extLst>
      <p:ext uri="{BB962C8B-B14F-4D97-AF65-F5344CB8AC3E}">
        <p14:creationId xmlns:p14="http://schemas.microsoft.com/office/powerpoint/2010/main" val="652769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F187E4-2042-1BDD-4DDE-B88FFBDF8450}"/>
              </a:ext>
            </a:extLst>
          </p:cNvPr>
          <p:cNvSpPr txBox="1"/>
          <p:nvPr/>
        </p:nvSpPr>
        <p:spPr>
          <a:xfrm>
            <a:off x="0" y="175364"/>
            <a:ext cx="8686799" cy="830997"/>
          </a:xfrm>
          <a:prstGeom prst="rect">
            <a:avLst/>
          </a:prstGeom>
          <a:noFill/>
        </p:spPr>
        <p:txBody>
          <a:bodyPr wrap="square" rtlCol="0">
            <a:spAutoFit/>
          </a:bodyPr>
          <a:lstStyle/>
          <a:p>
            <a:pPr algn="ctr"/>
            <a:r>
              <a:rPr lang="en-US" sz="4800" dirty="0"/>
              <a:t>Vietnam War</a:t>
            </a:r>
          </a:p>
        </p:txBody>
      </p:sp>
      <p:pic>
        <p:nvPicPr>
          <p:cNvPr id="4" name="Picture 3">
            <a:extLst>
              <a:ext uri="{FF2B5EF4-FFF2-40B4-BE49-F238E27FC236}">
                <a16:creationId xmlns:a16="http://schemas.microsoft.com/office/drawing/2014/main" id="{C5604DE4-A665-909E-D244-D54339EDBEFF}"/>
              </a:ext>
            </a:extLst>
          </p:cNvPr>
          <p:cNvPicPr>
            <a:picLocks noChangeAspect="1"/>
          </p:cNvPicPr>
          <p:nvPr/>
        </p:nvPicPr>
        <p:blipFill>
          <a:blip r:embed="rId2"/>
          <a:stretch>
            <a:fillRect/>
          </a:stretch>
        </p:blipFill>
        <p:spPr>
          <a:xfrm>
            <a:off x="974367" y="925931"/>
            <a:ext cx="6706536" cy="4191585"/>
          </a:xfrm>
          <a:prstGeom prst="rect">
            <a:avLst/>
          </a:prstGeom>
        </p:spPr>
      </p:pic>
      <p:sp>
        <p:nvSpPr>
          <p:cNvPr id="5" name="TextBox 4">
            <a:extLst>
              <a:ext uri="{FF2B5EF4-FFF2-40B4-BE49-F238E27FC236}">
                <a16:creationId xmlns:a16="http://schemas.microsoft.com/office/drawing/2014/main" id="{4B288169-71AE-850D-055C-BA2E21690664}"/>
              </a:ext>
            </a:extLst>
          </p:cNvPr>
          <p:cNvSpPr txBox="1"/>
          <p:nvPr/>
        </p:nvSpPr>
        <p:spPr>
          <a:xfrm>
            <a:off x="0" y="5360275"/>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 Chi Minh</a:t>
            </a:r>
          </a:p>
          <a:p>
            <a:pPr marL="742950" lvl="1" indent="-285750">
              <a:buFont typeface="Arial" panose="020B0604020202020204" pitchFamily="34" charset="0"/>
              <a:buChar char="•"/>
            </a:pPr>
            <a:r>
              <a:rPr lang="en-US" dirty="0"/>
              <a:t>Vietnamese Nationalist who fought in resistance movements against the Japanese and French</a:t>
            </a:r>
          </a:p>
          <a:p>
            <a:pPr marL="742950" lvl="1" indent="-285750">
              <a:buFont typeface="Arial" panose="020B0604020202020204" pitchFamily="34" charset="0"/>
              <a:buChar char="•"/>
            </a:pPr>
            <a:r>
              <a:rPr lang="en-US" dirty="0"/>
              <a:t>US gets involved with this because they believe that Ho is a Soviet Puppet</a:t>
            </a:r>
          </a:p>
          <a:p>
            <a:pPr marL="1200150" lvl="2" indent="-285750">
              <a:buFont typeface="Arial" panose="020B0604020202020204" pitchFamily="34" charset="0"/>
              <a:buChar char="•"/>
            </a:pPr>
            <a:r>
              <a:rPr lang="en-US" dirty="0"/>
              <a:t>In 1950, America starts sending military aid to France, who was fighting Ho</a:t>
            </a:r>
          </a:p>
          <a:p>
            <a:pPr marL="742950" lvl="1" indent="-285750">
              <a:buFont typeface="Arial" panose="020B0604020202020204" pitchFamily="34" charset="0"/>
              <a:buChar char="•"/>
            </a:pPr>
            <a:r>
              <a:rPr lang="en-US" dirty="0"/>
              <a:t>Despite aid, the French lose a large battle against the Vietnamese in 1954 and sue for peace.</a:t>
            </a:r>
          </a:p>
          <a:p>
            <a:pPr marL="1200150" lvl="2" indent="-285750">
              <a:buFont typeface="Arial" panose="020B0604020202020204" pitchFamily="34" charset="0"/>
              <a:buChar char="•"/>
            </a:pPr>
            <a:r>
              <a:rPr lang="en-US" dirty="0"/>
              <a:t>In this peace, Indochina gains independence, but Vietnam is split into a communist North (Ho Chi Minh) and non-communist South (Ngo Dinh Diem)</a:t>
            </a:r>
          </a:p>
          <a:p>
            <a:pPr marL="1657350" lvl="3" indent="-285750">
              <a:buFont typeface="Arial" panose="020B0604020202020204" pitchFamily="34" charset="0"/>
              <a:buChar char="•"/>
            </a:pPr>
            <a:r>
              <a:rPr lang="en-US" dirty="0"/>
              <a:t>2 years later, there is supposed to be elections to reunify the country</a:t>
            </a:r>
          </a:p>
        </p:txBody>
      </p:sp>
      <p:pic>
        <p:nvPicPr>
          <p:cNvPr id="7" name="Picture 6">
            <a:extLst>
              <a:ext uri="{FF2B5EF4-FFF2-40B4-BE49-F238E27FC236}">
                <a16:creationId xmlns:a16="http://schemas.microsoft.com/office/drawing/2014/main" id="{33818EE0-FE74-62C2-A59B-E17D15E1ADC6}"/>
              </a:ext>
            </a:extLst>
          </p:cNvPr>
          <p:cNvPicPr>
            <a:picLocks noChangeAspect="1"/>
          </p:cNvPicPr>
          <p:nvPr/>
        </p:nvPicPr>
        <p:blipFill>
          <a:blip r:embed="rId3"/>
          <a:stretch>
            <a:fillRect/>
          </a:stretch>
        </p:blipFill>
        <p:spPr>
          <a:xfrm>
            <a:off x="624158" y="9026583"/>
            <a:ext cx="3181794" cy="2305372"/>
          </a:xfrm>
          <a:prstGeom prst="rect">
            <a:avLst/>
          </a:prstGeom>
        </p:spPr>
      </p:pic>
      <p:pic>
        <p:nvPicPr>
          <p:cNvPr id="9" name="Picture 8">
            <a:extLst>
              <a:ext uri="{FF2B5EF4-FFF2-40B4-BE49-F238E27FC236}">
                <a16:creationId xmlns:a16="http://schemas.microsoft.com/office/drawing/2014/main" id="{963112C7-151F-85EC-5171-A16A402F958E}"/>
              </a:ext>
            </a:extLst>
          </p:cNvPr>
          <p:cNvPicPr>
            <a:picLocks noChangeAspect="1"/>
          </p:cNvPicPr>
          <p:nvPr/>
        </p:nvPicPr>
        <p:blipFill>
          <a:blip r:embed="rId4"/>
          <a:stretch>
            <a:fillRect/>
          </a:stretch>
        </p:blipFill>
        <p:spPr>
          <a:xfrm>
            <a:off x="5058760" y="8849540"/>
            <a:ext cx="2353003" cy="2438740"/>
          </a:xfrm>
          <a:prstGeom prst="rect">
            <a:avLst/>
          </a:prstGeom>
        </p:spPr>
      </p:pic>
    </p:spTree>
    <p:extLst>
      <p:ext uri="{BB962C8B-B14F-4D97-AF65-F5344CB8AC3E}">
        <p14:creationId xmlns:p14="http://schemas.microsoft.com/office/powerpoint/2010/main" val="412853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15D9AB-20A1-C904-DE84-0E52E1636156}"/>
              </a:ext>
            </a:extLst>
          </p:cNvPr>
          <p:cNvSpPr txBox="1"/>
          <p:nvPr/>
        </p:nvSpPr>
        <p:spPr>
          <a:xfrm>
            <a:off x="0" y="31531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Even though the South is supported by the West, Diem acts like a dictator, and is not very popular among his people</a:t>
            </a:r>
          </a:p>
          <a:p>
            <a:pPr marL="742950" lvl="1" indent="-285750">
              <a:buFont typeface="Arial" panose="020B0604020202020204" pitchFamily="34" charset="0"/>
              <a:buChar char="•"/>
            </a:pPr>
            <a:r>
              <a:rPr lang="en-US" dirty="0"/>
              <a:t>He was a Catholic in a Buddhist country and supported the large landowners</a:t>
            </a:r>
          </a:p>
          <a:p>
            <a:pPr marL="742950" lvl="1" indent="-285750">
              <a:buFont typeface="Arial" panose="020B0604020202020204" pitchFamily="34" charset="0"/>
              <a:buChar char="•"/>
            </a:pPr>
            <a:r>
              <a:rPr lang="en-US" dirty="0"/>
              <a:t>Even with his downfalls, the USA still believes he is their best bet to defeat communist in Vietnam</a:t>
            </a:r>
          </a:p>
          <a:p>
            <a:pPr marL="1200150" lvl="2" indent="-285750">
              <a:buFont typeface="Arial" panose="020B0604020202020204" pitchFamily="34" charset="0"/>
              <a:buChar char="•"/>
            </a:pPr>
            <a:r>
              <a:rPr lang="en-US" dirty="0"/>
              <a:t>The USA sends aid to convince North Vietnamese that the economy of the South is better</a:t>
            </a:r>
          </a:p>
          <a:p>
            <a:pPr marL="742950" lvl="1" indent="-285750">
              <a:buFont typeface="Arial" panose="020B0604020202020204" pitchFamily="34" charset="0"/>
              <a:buChar char="•"/>
            </a:pPr>
            <a:r>
              <a:rPr lang="en-US" dirty="0"/>
              <a:t>However, when the time comes for elections, Diem refuses to hold them</a:t>
            </a:r>
          </a:p>
          <a:p>
            <a:pPr marL="1200150" lvl="2" indent="-285750">
              <a:buFont typeface="Arial" panose="020B0604020202020204" pitchFamily="34" charset="0"/>
              <a:buChar char="•"/>
            </a:pPr>
            <a:r>
              <a:rPr lang="en-US" dirty="0"/>
              <a:t>This leads to the Viet Cong organizing</a:t>
            </a:r>
          </a:p>
          <a:p>
            <a:pPr marL="1657350" lvl="3" indent="-285750">
              <a:buFont typeface="Arial" panose="020B0604020202020204" pitchFamily="34" charset="0"/>
              <a:buChar char="•"/>
            </a:pPr>
            <a:r>
              <a:rPr lang="en-US" dirty="0"/>
              <a:t>They are South Vietnamese who use violence to try and overthrow Diem to put communists into power</a:t>
            </a:r>
          </a:p>
          <a:p>
            <a:pPr marL="1657350" lvl="3" indent="-285750">
              <a:buFont typeface="Arial" panose="020B0604020202020204" pitchFamily="34" charset="0"/>
              <a:buChar char="•"/>
            </a:pPr>
            <a:r>
              <a:rPr lang="en-US" dirty="0"/>
              <a:t>In 1960, North Vietnam starts supporting the Viet Cong</a:t>
            </a:r>
          </a:p>
        </p:txBody>
      </p:sp>
      <p:pic>
        <p:nvPicPr>
          <p:cNvPr id="4" name="Picture 3">
            <a:extLst>
              <a:ext uri="{FF2B5EF4-FFF2-40B4-BE49-F238E27FC236}">
                <a16:creationId xmlns:a16="http://schemas.microsoft.com/office/drawing/2014/main" id="{2D958AF9-2751-2893-A6CB-E82FCD0AD53B}"/>
              </a:ext>
            </a:extLst>
          </p:cNvPr>
          <p:cNvPicPr>
            <a:picLocks noChangeAspect="1"/>
          </p:cNvPicPr>
          <p:nvPr/>
        </p:nvPicPr>
        <p:blipFill>
          <a:blip r:embed="rId2"/>
          <a:stretch>
            <a:fillRect/>
          </a:stretch>
        </p:blipFill>
        <p:spPr>
          <a:xfrm>
            <a:off x="189186" y="3941203"/>
            <a:ext cx="3824574" cy="7989555"/>
          </a:xfrm>
          <a:prstGeom prst="rect">
            <a:avLst/>
          </a:prstGeom>
        </p:spPr>
      </p:pic>
      <p:sp>
        <p:nvSpPr>
          <p:cNvPr id="5" name="TextBox 4">
            <a:extLst>
              <a:ext uri="{FF2B5EF4-FFF2-40B4-BE49-F238E27FC236}">
                <a16:creationId xmlns:a16="http://schemas.microsoft.com/office/drawing/2014/main" id="{DAF1177A-D311-F4D0-9045-1507601C1418}"/>
              </a:ext>
            </a:extLst>
          </p:cNvPr>
          <p:cNvSpPr txBox="1"/>
          <p:nvPr/>
        </p:nvSpPr>
        <p:spPr>
          <a:xfrm>
            <a:off x="3988676" y="3689131"/>
            <a:ext cx="469812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North Vietnamese start using trails going through Laos and Cambodia to reach into South Vietnam’s countryside</a:t>
            </a:r>
          </a:p>
          <a:p>
            <a:pPr marL="285750" indent="-285750">
              <a:buFont typeface="Arial" panose="020B0604020202020204" pitchFamily="34" charset="0"/>
              <a:buChar char="•"/>
            </a:pPr>
            <a:r>
              <a:rPr lang="en-US" dirty="0"/>
              <a:t>When Kennedy comes into power, he strengthens the ARVN (Army of Vietnam (South)) by sending 16,000 advisors to the country</a:t>
            </a:r>
          </a:p>
          <a:p>
            <a:pPr marL="742950" lvl="1" indent="-285750">
              <a:buFont typeface="Arial" panose="020B0604020202020204" pitchFamily="34" charset="0"/>
              <a:buChar char="•"/>
            </a:pPr>
            <a:r>
              <a:rPr lang="en-US" dirty="0"/>
              <a:t>These advisors are mostly economic, CIA operatives and US Military advisors</a:t>
            </a:r>
          </a:p>
          <a:p>
            <a:pPr marL="742950" lvl="1" indent="-285750">
              <a:buFont typeface="Arial" panose="020B0604020202020204" pitchFamily="34" charset="0"/>
              <a:buChar char="•"/>
            </a:pPr>
            <a:r>
              <a:rPr lang="en-US" dirty="0"/>
              <a:t>In 1963, there are 500 American casualties</a:t>
            </a:r>
          </a:p>
          <a:p>
            <a:pPr marL="285750" indent="-285750">
              <a:buFont typeface="Arial" panose="020B0604020202020204" pitchFamily="34" charset="0"/>
              <a:buChar char="•"/>
            </a:pPr>
            <a:r>
              <a:rPr lang="en-US" dirty="0"/>
              <a:t>To try and get North Vietnam to reform, Kennedy cuts back on aid to Diems government.</a:t>
            </a:r>
          </a:p>
          <a:p>
            <a:pPr marL="742950" lvl="1" indent="-285750">
              <a:buFont typeface="Arial" panose="020B0604020202020204" pitchFamily="34" charset="0"/>
              <a:buChar char="•"/>
            </a:pPr>
            <a:r>
              <a:rPr lang="en-US" dirty="0"/>
              <a:t>The generals, who want the money for the government, assassinate Diem, which leads to a military junta being in power for the remainder of the war</a:t>
            </a:r>
          </a:p>
          <a:p>
            <a:pPr marL="742950" lvl="1" indent="-285750">
              <a:buFont typeface="Arial" panose="020B0604020202020204" pitchFamily="34" charset="0"/>
              <a:buChar char="•"/>
            </a:pPr>
            <a:r>
              <a:rPr lang="en-US" dirty="0"/>
              <a:t>Kennedy is assassinated shortly after</a:t>
            </a:r>
          </a:p>
        </p:txBody>
      </p:sp>
    </p:spTree>
    <p:extLst>
      <p:ext uri="{BB962C8B-B14F-4D97-AF65-F5344CB8AC3E}">
        <p14:creationId xmlns:p14="http://schemas.microsoft.com/office/powerpoint/2010/main" val="40667027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3D669E-ABD2-4A76-F0A1-B42FA68A564F}"/>
              </a:ext>
            </a:extLst>
          </p:cNvPr>
          <p:cNvPicPr>
            <a:picLocks noChangeAspect="1"/>
          </p:cNvPicPr>
          <p:nvPr/>
        </p:nvPicPr>
        <p:blipFill>
          <a:blip r:embed="rId2"/>
          <a:stretch>
            <a:fillRect/>
          </a:stretch>
        </p:blipFill>
        <p:spPr>
          <a:xfrm>
            <a:off x="207814" y="299544"/>
            <a:ext cx="2834443" cy="2709285"/>
          </a:xfrm>
          <a:prstGeom prst="rect">
            <a:avLst/>
          </a:prstGeom>
        </p:spPr>
      </p:pic>
      <p:pic>
        <p:nvPicPr>
          <p:cNvPr id="5" name="Picture 4">
            <a:extLst>
              <a:ext uri="{FF2B5EF4-FFF2-40B4-BE49-F238E27FC236}">
                <a16:creationId xmlns:a16="http://schemas.microsoft.com/office/drawing/2014/main" id="{55D26FA4-6FC2-EE8B-3892-675BBF5014BF}"/>
              </a:ext>
            </a:extLst>
          </p:cNvPr>
          <p:cNvPicPr>
            <a:picLocks noChangeAspect="1"/>
          </p:cNvPicPr>
          <p:nvPr/>
        </p:nvPicPr>
        <p:blipFill>
          <a:blip r:embed="rId3"/>
          <a:stretch>
            <a:fillRect/>
          </a:stretch>
        </p:blipFill>
        <p:spPr>
          <a:xfrm>
            <a:off x="3301012" y="283781"/>
            <a:ext cx="5245318" cy="2510374"/>
          </a:xfrm>
          <a:prstGeom prst="rect">
            <a:avLst/>
          </a:prstGeom>
        </p:spPr>
      </p:pic>
      <p:sp>
        <p:nvSpPr>
          <p:cNvPr id="6" name="TextBox 5">
            <a:extLst>
              <a:ext uri="{FF2B5EF4-FFF2-40B4-BE49-F238E27FC236}">
                <a16:creationId xmlns:a16="http://schemas.microsoft.com/office/drawing/2014/main" id="{DFA18326-213C-3714-B4F6-AFEADE62B386}"/>
              </a:ext>
            </a:extLst>
          </p:cNvPr>
          <p:cNvSpPr txBox="1"/>
          <p:nvPr/>
        </p:nvSpPr>
        <p:spPr>
          <a:xfrm>
            <a:off x="0" y="3074275"/>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Escalation</a:t>
            </a:r>
          </a:p>
          <a:p>
            <a:pPr marL="742950" lvl="1" indent="-285750">
              <a:buFont typeface="Arial" panose="020B0604020202020204" pitchFamily="34" charset="0"/>
              <a:buChar char="•"/>
            </a:pPr>
            <a:r>
              <a:rPr lang="en-US" dirty="0"/>
              <a:t>Seeing this as a good opportunity, North Vietnam pushes for victory</a:t>
            </a:r>
          </a:p>
          <a:p>
            <a:pPr marL="742950" lvl="1" indent="-285750">
              <a:buFont typeface="Arial" panose="020B0604020202020204" pitchFamily="34" charset="0"/>
              <a:buChar char="•"/>
            </a:pPr>
            <a:r>
              <a:rPr lang="en-US" dirty="0"/>
              <a:t>The PAVN (People’s Army of Vietnam) comes into South Vietnam</a:t>
            </a:r>
          </a:p>
          <a:p>
            <a:pPr marL="1200150" lvl="2" indent="-285750">
              <a:buFont typeface="Arial" panose="020B0604020202020204" pitchFamily="34" charset="0"/>
              <a:buChar char="•"/>
            </a:pPr>
            <a:r>
              <a:rPr lang="en-US" dirty="0"/>
              <a:t>The PAVN is one of the better infantry armies of its time</a:t>
            </a:r>
          </a:p>
          <a:p>
            <a:pPr marL="742950" lvl="1" indent="-285750">
              <a:buFont typeface="Arial" panose="020B0604020202020204" pitchFamily="34" charset="0"/>
              <a:buChar char="•"/>
            </a:pPr>
            <a:r>
              <a:rPr lang="en-US" dirty="0"/>
              <a:t>North Vietnam’s strategy Against USA (the strategy is like George Washington’s)</a:t>
            </a:r>
          </a:p>
          <a:p>
            <a:pPr marL="1200150" lvl="2" indent="-285750">
              <a:buFont typeface="Arial" panose="020B0604020202020204" pitchFamily="34" charset="0"/>
              <a:buChar char="•"/>
            </a:pPr>
            <a:r>
              <a:rPr lang="en-US" dirty="0"/>
              <a:t>Inflict casualties by hitting weak points</a:t>
            </a:r>
          </a:p>
          <a:p>
            <a:pPr marL="1200150" lvl="2" indent="-285750">
              <a:buFont typeface="Arial" panose="020B0604020202020204" pitchFamily="34" charset="0"/>
              <a:buChar char="•"/>
            </a:pPr>
            <a:r>
              <a:rPr lang="en-US" dirty="0"/>
              <a:t>Choose your own battles and don’t fight large ones</a:t>
            </a:r>
          </a:p>
          <a:p>
            <a:pPr marL="1657350" lvl="3" indent="-285750">
              <a:buFont typeface="Arial" panose="020B0604020202020204" pitchFamily="34" charset="0"/>
              <a:buChar char="•"/>
            </a:pPr>
            <a:r>
              <a:rPr lang="en-US" dirty="0"/>
              <a:t>Use lots of ambushes</a:t>
            </a:r>
          </a:p>
          <a:p>
            <a:pPr marL="742950" lvl="1" indent="-285750">
              <a:buFont typeface="Arial" panose="020B0604020202020204" pitchFamily="34" charset="0"/>
              <a:buChar char="•"/>
            </a:pPr>
            <a:r>
              <a:rPr lang="en-US" dirty="0"/>
              <a:t>North Vietnam’s strategy for defeating South Vietnam</a:t>
            </a:r>
          </a:p>
          <a:p>
            <a:pPr marL="1200150" lvl="2" indent="-285750">
              <a:buFont typeface="Arial" panose="020B0604020202020204" pitchFamily="34" charset="0"/>
              <a:buChar char="•"/>
            </a:pPr>
            <a:r>
              <a:rPr lang="en-US" dirty="0"/>
              <a:t>Get control of rural villages and set up communist support there</a:t>
            </a:r>
          </a:p>
          <a:p>
            <a:pPr marL="1200150" lvl="2" indent="-285750">
              <a:buFont typeface="Arial" panose="020B0604020202020204" pitchFamily="34" charset="0"/>
              <a:buChar char="•"/>
            </a:pPr>
            <a:r>
              <a:rPr lang="en-US" dirty="0"/>
              <a:t>Terrorize any non-communists</a:t>
            </a:r>
          </a:p>
          <a:p>
            <a:pPr marL="1657350" lvl="3" indent="-285750">
              <a:buFont typeface="Arial" panose="020B0604020202020204" pitchFamily="34" charset="0"/>
              <a:buChar char="•"/>
            </a:pPr>
            <a:r>
              <a:rPr lang="en-US" dirty="0"/>
              <a:t>During the war, 6k village officials were killed and 30k kidnapped</a:t>
            </a:r>
          </a:p>
          <a:p>
            <a:pPr marL="742950" lvl="1" indent="-285750">
              <a:buFont typeface="Arial" panose="020B0604020202020204" pitchFamily="34" charset="0"/>
              <a:buChar char="•"/>
            </a:pPr>
            <a:r>
              <a:rPr lang="en-US" dirty="0"/>
              <a:t>LBJ’s Dilemma: he wants to support the South, but he’s afraid escalation will lose him the election in 1964</a:t>
            </a:r>
          </a:p>
          <a:p>
            <a:pPr marL="1200150" lvl="2" indent="-285750">
              <a:buFont typeface="Arial" panose="020B0604020202020204" pitchFamily="34" charset="0"/>
              <a:buChar char="•"/>
            </a:pPr>
            <a:r>
              <a:rPr lang="en-US" dirty="0"/>
              <a:t>Approves secret raids on enemy sanctuaries</a:t>
            </a:r>
          </a:p>
          <a:p>
            <a:pPr marL="1200150" lvl="2" indent="-285750">
              <a:buFont typeface="Arial" panose="020B0604020202020204" pitchFamily="34" charset="0"/>
              <a:buChar char="•"/>
            </a:pPr>
            <a:r>
              <a:rPr lang="en-US" dirty="0"/>
              <a:t>Does electronic surveillance on North Vietnam with destroyers in the Gulf of Tonkin</a:t>
            </a:r>
          </a:p>
          <a:p>
            <a:pPr marL="1657350" lvl="3" indent="-285750">
              <a:buFont typeface="Arial" panose="020B0604020202020204" pitchFamily="34" charset="0"/>
              <a:buChar char="•"/>
            </a:pPr>
            <a:r>
              <a:rPr lang="en-US" dirty="0"/>
              <a:t>These destroyers are attacked by North Vietnamese, and makes it look like America was attacked unprovoked, as no one outside the USA and North Vietnam knew what they were doing</a:t>
            </a:r>
          </a:p>
          <a:p>
            <a:pPr marL="2114550" lvl="4" indent="-285750">
              <a:buFont typeface="Arial" panose="020B0604020202020204" pitchFamily="34" charset="0"/>
              <a:buChar char="•"/>
            </a:pPr>
            <a:r>
              <a:rPr lang="en-US" dirty="0"/>
              <a:t>LBJ was given power to take all necessary steps to assist South Vietnam by congress</a:t>
            </a:r>
          </a:p>
        </p:txBody>
      </p:sp>
    </p:spTree>
    <p:extLst>
      <p:ext uri="{BB962C8B-B14F-4D97-AF65-F5344CB8AC3E}">
        <p14:creationId xmlns:p14="http://schemas.microsoft.com/office/powerpoint/2010/main" val="753891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B5C7B-25D9-BD9C-4411-E05308C7AA17}"/>
              </a:ext>
            </a:extLst>
          </p:cNvPr>
          <p:cNvPicPr>
            <a:picLocks noChangeAspect="1"/>
          </p:cNvPicPr>
          <p:nvPr/>
        </p:nvPicPr>
        <p:blipFill>
          <a:blip r:embed="rId2"/>
          <a:stretch>
            <a:fillRect/>
          </a:stretch>
        </p:blipFill>
        <p:spPr>
          <a:xfrm>
            <a:off x="1453970" y="0"/>
            <a:ext cx="5715798" cy="4210638"/>
          </a:xfrm>
          <a:prstGeom prst="rect">
            <a:avLst/>
          </a:prstGeom>
        </p:spPr>
      </p:pic>
      <p:sp>
        <p:nvSpPr>
          <p:cNvPr id="4" name="TextBox 3">
            <a:extLst>
              <a:ext uri="{FF2B5EF4-FFF2-40B4-BE49-F238E27FC236}">
                <a16:creationId xmlns:a16="http://schemas.microsoft.com/office/drawing/2014/main" id="{59E3F272-2DB7-E307-8BE7-D59573F790C0}"/>
              </a:ext>
            </a:extLst>
          </p:cNvPr>
          <p:cNvSpPr txBox="1"/>
          <p:nvPr/>
        </p:nvSpPr>
        <p:spPr>
          <a:xfrm>
            <a:off x="0" y="4367048"/>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Feb 65’: LBJ starts operation Rolling Thunder</a:t>
            </a:r>
          </a:p>
          <a:p>
            <a:pPr marL="742950" lvl="1" indent="-285750">
              <a:buFont typeface="Arial" panose="020B0604020202020204" pitchFamily="34" charset="0"/>
              <a:buChar char="•"/>
            </a:pPr>
            <a:r>
              <a:rPr lang="en-US" dirty="0"/>
              <a:t>Sustained strategic bombing of North Vietnam</a:t>
            </a:r>
          </a:p>
          <a:p>
            <a:pPr marL="742950" lvl="1" indent="-285750">
              <a:buFont typeface="Arial" panose="020B0604020202020204" pitchFamily="34" charset="0"/>
              <a:buChar char="•"/>
            </a:pPr>
            <a:r>
              <a:rPr lang="en-US" dirty="0"/>
              <a:t>Major limits are put onto targets as to not provoke China or the Soviet Union from entering the war</a:t>
            </a:r>
          </a:p>
          <a:p>
            <a:pPr marL="1200150" lvl="2" indent="-285750">
              <a:buFont typeface="Arial" panose="020B0604020202020204" pitchFamily="34" charset="0"/>
              <a:buChar char="•"/>
            </a:pPr>
            <a:r>
              <a:rPr lang="en-US" dirty="0"/>
              <a:t>This was exploited by the North Vietnamese, who would station their anti air in places near schools and hospitals</a:t>
            </a:r>
          </a:p>
          <a:p>
            <a:pPr marL="1657350" lvl="3" indent="-285750">
              <a:buFont typeface="Arial" panose="020B0604020202020204" pitchFamily="34" charset="0"/>
              <a:buChar char="•"/>
            </a:pPr>
            <a:r>
              <a:rPr lang="en-US" dirty="0"/>
              <a:t>USA suffers major economic and military losses due to this</a:t>
            </a:r>
          </a:p>
          <a:p>
            <a:pPr marL="742950" lvl="1" indent="-285750">
              <a:buFont typeface="Arial" panose="020B0604020202020204" pitchFamily="34" charset="0"/>
              <a:buChar char="•"/>
            </a:pPr>
            <a:r>
              <a:rPr lang="en-US" dirty="0"/>
              <a:t>Phase I (March-Jun 1965): Attack army depots, radar sites, barracks</a:t>
            </a:r>
          </a:p>
          <a:p>
            <a:pPr marL="742950" lvl="1" indent="-285750">
              <a:buFont typeface="Arial" panose="020B0604020202020204" pitchFamily="34" charset="0"/>
              <a:buChar char="•"/>
            </a:pPr>
            <a:r>
              <a:rPr lang="en-US" dirty="0"/>
              <a:t>Phase II (Jul 65’-Jan66’): Attack infrastructure</a:t>
            </a:r>
          </a:p>
          <a:p>
            <a:pPr marL="742950" lvl="1" indent="-285750">
              <a:buFont typeface="Arial" panose="020B0604020202020204" pitchFamily="34" charset="0"/>
              <a:buChar char="•"/>
            </a:pPr>
            <a:r>
              <a:rPr lang="en-US" dirty="0"/>
              <a:t>Phase III (Jan-Oct 1966): Attack resources</a:t>
            </a:r>
          </a:p>
          <a:p>
            <a:pPr marL="742950" lvl="1" indent="-285750">
              <a:buFont typeface="Arial" panose="020B0604020202020204" pitchFamily="34" charset="0"/>
              <a:buChar char="•"/>
            </a:pPr>
            <a:r>
              <a:rPr lang="en-US" dirty="0"/>
              <a:t>Phase IV (Oct 66’-May 67’) Attack industrial facilities and power plants</a:t>
            </a:r>
          </a:p>
          <a:p>
            <a:pPr marL="742950" lvl="1" indent="-285750">
              <a:buFont typeface="Arial" panose="020B0604020202020204" pitchFamily="34" charset="0"/>
              <a:buChar char="•"/>
            </a:pPr>
            <a:r>
              <a:rPr lang="en-US" dirty="0"/>
              <a:t>Phase V (May 67’-Oct 68’) Whatever remained and targets of opportunity</a:t>
            </a:r>
          </a:p>
          <a:p>
            <a:pPr marL="742950" lvl="1" indent="-285750">
              <a:buFont typeface="Arial" panose="020B0604020202020204" pitchFamily="34" charset="0"/>
              <a:buChar char="•"/>
            </a:pPr>
            <a:r>
              <a:rPr lang="en-US" dirty="0"/>
              <a:t>This doesn’t stop the movement of troops from North Vietnam</a:t>
            </a:r>
          </a:p>
        </p:txBody>
      </p:sp>
      <p:pic>
        <p:nvPicPr>
          <p:cNvPr id="6" name="Picture 5">
            <a:extLst>
              <a:ext uri="{FF2B5EF4-FFF2-40B4-BE49-F238E27FC236}">
                <a16:creationId xmlns:a16="http://schemas.microsoft.com/office/drawing/2014/main" id="{5F794945-F9A0-7580-5A25-0B935B017E18}"/>
              </a:ext>
            </a:extLst>
          </p:cNvPr>
          <p:cNvPicPr>
            <a:picLocks noChangeAspect="1"/>
          </p:cNvPicPr>
          <p:nvPr/>
        </p:nvPicPr>
        <p:blipFill>
          <a:blip r:embed="rId3"/>
          <a:stretch>
            <a:fillRect/>
          </a:stretch>
        </p:blipFill>
        <p:spPr>
          <a:xfrm>
            <a:off x="305234" y="9685248"/>
            <a:ext cx="4408656" cy="2261044"/>
          </a:xfrm>
          <a:prstGeom prst="rect">
            <a:avLst/>
          </a:prstGeom>
        </p:spPr>
      </p:pic>
      <p:pic>
        <p:nvPicPr>
          <p:cNvPr id="8" name="Picture 7">
            <a:extLst>
              <a:ext uri="{FF2B5EF4-FFF2-40B4-BE49-F238E27FC236}">
                <a16:creationId xmlns:a16="http://schemas.microsoft.com/office/drawing/2014/main" id="{DE886EA5-3BCB-362D-0BBB-995CF4C66738}"/>
              </a:ext>
            </a:extLst>
          </p:cNvPr>
          <p:cNvPicPr>
            <a:picLocks noChangeAspect="1"/>
          </p:cNvPicPr>
          <p:nvPr/>
        </p:nvPicPr>
        <p:blipFill>
          <a:blip r:embed="rId4"/>
          <a:stretch>
            <a:fillRect/>
          </a:stretch>
        </p:blipFill>
        <p:spPr>
          <a:xfrm>
            <a:off x="4854559" y="8310556"/>
            <a:ext cx="3832241" cy="2276390"/>
          </a:xfrm>
          <a:prstGeom prst="rect">
            <a:avLst/>
          </a:prstGeom>
        </p:spPr>
      </p:pic>
    </p:spTree>
    <p:extLst>
      <p:ext uri="{BB962C8B-B14F-4D97-AF65-F5344CB8AC3E}">
        <p14:creationId xmlns:p14="http://schemas.microsoft.com/office/powerpoint/2010/main" val="3645207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20E48F-9485-21C3-C0D7-2ECD6EC36DEA}"/>
              </a:ext>
            </a:extLst>
          </p:cNvPr>
          <p:cNvSpPr txBox="1"/>
          <p:nvPr/>
        </p:nvSpPr>
        <p:spPr>
          <a:xfrm>
            <a:off x="0" y="3074275"/>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Johnson commits 200k troops to Vietnam</a:t>
            </a:r>
          </a:p>
          <a:p>
            <a:pPr marL="742950" lvl="1" indent="-285750">
              <a:buFont typeface="Arial" panose="020B0604020202020204" pitchFamily="34" charset="0"/>
              <a:buChar char="•"/>
            </a:pPr>
            <a:r>
              <a:rPr lang="en-US" dirty="0"/>
              <a:t>The plan is to train the South Vietnamese to fight the Viet Cong while the USA fights the PAVN</a:t>
            </a:r>
          </a:p>
          <a:p>
            <a:pPr marL="285750" indent="-285750">
              <a:buFont typeface="Arial" panose="020B0604020202020204" pitchFamily="34" charset="0"/>
              <a:buChar char="•"/>
            </a:pPr>
            <a:r>
              <a:rPr lang="en-US" dirty="0"/>
              <a:t>LBJ puts limits on what the army can do</a:t>
            </a:r>
          </a:p>
          <a:p>
            <a:pPr marL="742950" lvl="1" indent="-285750">
              <a:buFont typeface="Arial" panose="020B0604020202020204" pitchFamily="34" charset="0"/>
              <a:buChar char="•"/>
            </a:pPr>
            <a:r>
              <a:rPr lang="en-US" dirty="0"/>
              <a:t>Reserves and the economy couldn’t be mobilized</a:t>
            </a:r>
          </a:p>
          <a:p>
            <a:pPr marL="742950" lvl="1" indent="-285750">
              <a:buFont typeface="Arial" panose="020B0604020202020204" pitchFamily="34" charset="0"/>
              <a:buChar char="•"/>
            </a:pPr>
            <a:r>
              <a:rPr lang="en-US" dirty="0"/>
              <a:t>Couldn’t attack into Laos or Cambodia</a:t>
            </a:r>
          </a:p>
          <a:p>
            <a:pPr marL="285750" indent="-285750">
              <a:buFont typeface="Arial" panose="020B0604020202020204" pitchFamily="34" charset="0"/>
              <a:buChar char="•"/>
            </a:pPr>
            <a:r>
              <a:rPr lang="en-US" dirty="0"/>
              <a:t>Westmoreland’s three pillar strategy</a:t>
            </a:r>
          </a:p>
          <a:p>
            <a:pPr marL="742950" lvl="1" indent="-285750">
              <a:buFont typeface="Arial" panose="020B0604020202020204" pitchFamily="34" charset="0"/>
              <a:buChar char="•"/>
            </a:pPr>
            <a:r>
              <a:rPr lang="en-US" dirty="0"/>
              <a:t>Use rural development to entice villagers away from communism</a:t>
            </a:r>
          </a:p>
          <a:p>
            <a:pPr marL="742950" lvl="1" indent="-285750">
              <a:buFont typeface="Arial" panose="020B0604020202020204" pitchFamily="34" charset="0"/>
              <a:buChar char="•"/>
            </a:pPr>
            <a:r>
              <a:rPr lang="en-US" dirty="0"/>
              <a:t>Inflict maximum casualties on the enemy</a:t>
            </a:r>
          </a:p>
          <a:p>
            <a:pPr marL="742950" lvl="1" indent="-285750">
              <a:buFont typeface="Arial" panose="020B0604020202020204" pitchFamily="34" charset="0"/>
              <a:buChar char="•"/>
            </a:pPr>
            <a:r>
              <a:rPr lang="en-US" dirty="0"/>
              <a:t>Train South Vietnamese army</a:t>
            </a:r>
          </a:p>
        </p:txBody>
      </p:sp>
      <p:pic>
        <p:nvPicPr>
          <p:cNvPr id="4" name="Picture 3">
            <a:extLst>
              <a:ext uri="{FF2B5EF4-FFF2-40B4-BE49-F238E27FC236}">
                <a16:creationId xmlns:a16="http://schemas.microsoft.com/office/drawing/2014/main" id="{CD50B667-BA9A-B12D-7A21-52555A115522}"/>
              </a:ext>
            </a:extLst>
          </p:cNvPr>
          <p:cNvPicPr>
            <a:picLocks noChangeAspect="1"/>
          </p:cNvPicPr>
          <p:nvPr/>
        </p:nvPicPr>
        <p:blipFill>
          <a:blip r:embed="rId2"/>
          <a:stretch>
            <a:fillRect/>
          </a:stretch>
        </p:blipFill>
        <p:spPr>
          <a:xfrm>
            <a:off x="2061372" y="126247"/>
            <a:ext cx="4248743" cy="2953162"/>
          </a:xfrm>
          <a:prstGeom prst="rect">
            <a:avLst/>
          </a:prstGeom>
        </p:spPr>
      </p:pic>
      <p:pic>
        <p:nvPicPr>
          <p:cNvPr id="6" name="Picture 5">
            <a:extLst>
              <a:ext uri="{FF2B5EF4-FFF2-40B4-BE49-F238E27FC236}">
                <a16:creationId xmlns:a16="http://schemas.microsoft.com/office/drawing/2014/main" id="{7003588E-7276-B3A2-08EA-FE90DF842CB3}"/>
              </a:ext>
            </a:extLst>
          </p:cNvPr>
          <p:cNvPicPr>
            <a:picLocks noChangeAspect="1"/>
          </p:cNvPicPr>
          <p:nvPr/>
        </p:nvPicPr>
        <p:blipFill>
          <a:blip r:embed="rId3"/>
          <a:stretch>
            <a:fillRect/>
          </a:stretch>
        </p:blipFill>
        <p:spPr>
          <a:xfrm>
            <a:off x="0" y="6285354"/>
            <a:ext cx="8686800" cy="5359940"/>
          </a:xfrm>
          <a:prstGeom prst="rect">
            <a:avLst/>
          </a:prstGeom>
        </p:spPr>
      </p:pic>
    </p:spTree>
    <p:extLst>
      <p:ext uri="{BB962C8B-B14F-4D97-AF65-F5344CB8AC3E}">
        <p14:creationId xmlns:p14="http://schemas.microsoft.com/office/powerpoint/2010/main" val="144237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82202-98C5-C3AE-788B-C4CD02213342}"/>
              </a:ext>
            </a:extLst>
          </p:cNvPr>
          <p:cNvSpPr txBox="1"/>
          <p:nvPr/>
        </p:nvSpPr>
        <p:spPr>
          <a:xfrm>
            <a:off x="-1" y="236483"/>
            <a:ext cx="868680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Ia Drang Valley (Trying to inflict maximum casualties on North Vietnam)</a:t>
            </a:r>
          </a:p>
          <a:p>
            <a:pPr marL="742950" lvl="1" indent="-285750">
              <a:buFont typeface="Arial" panose="020B0604020202020204" pitchFamily="34" charset="0"/>
              <a:buChar char="•"/>
            </a:pPr>
            <a:r>
              <a:rPr lang="en-US" dirty="0"/>
              <a:t>1st official battle the US was a part of during the war</a:t>
            </a:r>
          </a:p>
          <a:p>
            <a:pPr marL="742950" lvl="1" indent="-285750">
              <a:buFont typeface="Arial" panose="020B0604020202020204" pitchFamily="34" charset="0"/>
              <a:buChar char="•"/>
            </a:pPr>
            <a:r>
              <a:rPr lang="en-US" dirty="0"/>
              <a:t>1</a:t>
            </a:r>
            <a:r>
              <a:rPr lang="en-US" baseline="30000" dirty="0"/>
              <a:t>st</a:t>
            </a:r>
            <a:r>
              <a:rPr lang="en-US" dirty="0"/>
              <a:t> battalion 7</a:t>
            </a:r>
            <a:r>
              <a:rPr lang="en-US" baseline="30000" dirty="0"/>
              <a:t>th</a:t>
            </a:r>
            <a:r>
              <a:rPr lang="en-US" dirty="0"/>
              <a:t> cavalry</a:t>
            </a:r>
          </a:p>
          <a:p>
            <a:pPr marL="742950" lvl="1" indent="-285750">
              <a:buFont typeface="Arial" panose="020B0604020202020204" pitchFamily="34" charset="0"/>
              <a:buChar char="•"/>
            </a:pPr>
            <a:r>
              <a:rPr lang="en-US" dirty="0"/>
              <a:t>Troops dropped in by helicopter, led by Harold Moore</a:t>
            </a:r>
          </a:p>
          <a:p>
            <a:pPr marL="742950" lvl="1" indent="-285750">
              <a:buFont typeface="Arial" panose="020B0604020202020204" pitchFamily="34" charset="0"/>
              <a:buChar char="•"/>
            </a:pPr>
            <a:r>
              <a:rPr lang="en-US" dirty="0"/>
              <a:t>1</a:t>
            </a:r>
            <a:r>
              <a:rPr lang="en-US" baseline="30000" dirty="0"/>
              <a:t>st</a:t>
            </a:r>
            <a:r>
              <a:rPr lang="en-US" dirty="0"/>
              <a:t> troops land at X-ray and they’d be there for ½ an hour before more came</a:t>
            </a:r>
          </a:p>
          <a:p>
            <a:pPr marL="1200150" lvl="2" indent="-285750">
              <a:buFont typeface="Arial" panose="020B0604020202020204" pitchFamily="34" charset="0"/>
              <a:buChar char="•"/>
            </a:pPr>
            <a:r>
              <a:rPr lang="en-US" dirty="0"/>
              <a:t>Initially, it was 160 Americans vs 1600 Vietnamese</a:t>
            </a:r>
          </a:p>
          <a:p>
            <a:pPr marL="1200150" lvl="2" indent="-285750">
              <a:buFont typeface="Arial" panose="020B0604020202020204" pitchFamily="34" charset="0"/>
              <a:buChar char="•"/>
            </a:pPr>
            <a:r>
              <a:rPr lang="en-US" dirty="0"/>
              <a:t>Troops were fighting from the low ground as well</a:t>
            </a:r>
          </a:p>
          <a:p>
            <a:pPr marL="742950" lvl="1" indent="-285750">
              <a:buFont typeface="Arial" panose="020B0604020202020204" pitchFamily="34" charset="0"/>
              <a:buChar char="•"/>
            </a:pPr>
            <a:r>
              <a:rPr lang="en-US" dirty="0"/>
              <a:t>During the duration of the battle, the Vietnamese stayed close to the Americans to minimize air support</a:t>
            </a:r>
          </a:p>
          <a:p>
            <a:pPr marL="1200150" lvl="2" indent="-285750">
              <a:buFont typeface="Arial" panose="020B0604020202020204" pitchFamily="34" charset="0"/>
              <a:buChar char="•"/>
            </a:pPr>
            <a:r>
              <a:rPr lang="en-US" dirty="0"/>
              <a:t>The bombing had a chance to hit American soldiers as well</a:t>
            </a:r>
          </a:p>
          <a:p>
            <a:pPr marL="742950" lvl="1" indent="-285750">
              <a:buFont typeface="Arial" panose="020B0604020202020204" pitchFamily="34" charset="0"/>
              <a:buChar char="•"/>
            </a:pPr>
            <a:r>
              <a:rPr lang="en-US" dirty="0"/>
              <a:t>Fighting continued for 5 days until Moore did a breakout</a:t>
            </a:r>
          </a:p>
          <a:p>
            <a:pPr marL="742950" lvl="1" indent="-285750">
              <a:buFont typeface="Arial" panose="020B0604020202020204" pitchFamily="34" charset="0"/>
              <a:buChar char="•"/>
            </a:pPr>
            <a:r>
              <a:rPr lang="en-US" dirty="0"/>
              <a:t>Vietnamese withdrew</a:t>
            </a:r>
          </a:p>
          <a:p>
            <a:pPr marL="742950" lvl="1" indent="-285750">
              <a:buFont typeface="Arial" panose="020B0604020202020204" pitchFamily="34" charset="0"/>
              <a:buChar char="•"/>
            </a:pPr>
            <a:r>
              <a:rPr lang="en-US" dirty="0"/>
              <a:t>Tactically, it was a resounding American victory, but the Vietnamese always came back</a:t>
            </a:r>
          </a:p>
        </p:txBody>
      </p:sp>
      <p:pic>
        <p:nvPicPr>
          <p:cNvPr id="4" name="Picture 3">
            <a:extLst>
              <a:ext uri="{FF2B5EF4-FFF2-40B4-BE49-F238E27FC236}">
                <a16:creationId xmlns:a16="http://schemas.microsoft.com/office/drawing/2014/main" id="{5197964E-A9B4-6865-857B-9E42424AB6FA}"/>
              </a:ext>
            </a:extLst>
          </p:cNvPr>
          <p:cNvPicPr>
            <a:picLocks noChangeAspect="1"/>
          </p:cNvPicPr>
          <p:nvPr/>
        </p:nvPicPr>
        <p:blipFill>
          <a:blip r:embed="rId2"/>
          <a:stretch>
            <a:fillRect/>
          </a:stretch>
        </p:blipFill>
        <p:spPr>
          <a:xfrm>
            <a:off x="460272" y="4846176"/>
            <a:ext cx="5401429" cy="3477110"/>
          </a:xfrm>
          <a:prstGeom prst="rect">
            <a:avLst/>
          </a:prstGeom>
        </p:spPr>
      </p:pic>
      <p:pic>
        <p:nvPicPr>
          <p:cNvPr id="6" name="Picture 5">
            <a:extLst>
              <a:ext uri="{FF2B5EF4-FFF2-40B4-BE49-F238E27FC236}">
                <a16:creationId xmlns:a16="http://schemas.microsoft.com/office/drawing/2014/main" id="{6C7CD5C7-6FF4-F4B4-D10A-84DC06FA1DD0}"/>
              </a:ext>
            </a:extLst>
          </p:cNvPr>
          <p:cNvPicPr>
            <a:picLocks noChangeAspect="1"/>
          </p:cNvPicPr>
          <p:nvPr/>
        </p:nvPicPr>
        <p:blipFill>
          <a:blip r:embed="rId3"/>
          <a:stretch>
            <a:fillRect/>
          </a:stretch>
        </p:blipFill>
        <p:spPr>
          <a:xfrm>
            <a:off x="2370044" y="8536783"/>
            <a:ext cx="5239481" cy="3505689"/>
          </a:xfrm>
          <a:prstGeom prst="rect">
            <a:avLst/>
          </a:prstGeom>
        </p:spPr>
      </p:pic>
    </p:spTree>
    <p:extLst>
      <p:ext uri="{BB962C8B-B14F-4D97-AF65-F5344CB8AC3E}">
        <p14:creationId xmlns:p14="http://schemas.microsoft.com/office/powerpoint/2010/main" val="2737143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AF74D-E72E-B729-29DE-9C00F1436EE9}"/>
              </a:ext>
            </a:extLst>
          </p:cNvPr>
          <p:cNvPicPr>
            <a:picLocks noChangeAspect="1"/>
          </p:cNvPicPr>
          <p:nvPr/>
        </p:nvPicPr>
        <p:blipFill>
          <a:blip r:embed="rId2"/>
          <a:stretch>
            <a:fillRect/>
          </a:stretch>
        </p:blipFill>
        <p:spPr>
          <a:xfrm>
            <a:off x="0" y="-12132"/>
            <a:ext cx="8686800" cy="6067711"/>
          </a:xfrm>
          <a:prstGeom prst="rect">
            <a:avLst/>
          </a:prstGeom>
        </p:spPr>
      </p:pic>
      <p:sp>
        <p:nvSpPr>
          <p:cNvPr id="4" name="TextBox 3">
            <a:extLst>
              <a:ext uri="{FF2B5EF4-FFF2-40B4-BE49-F238E27FC236}">
                <a16:creationId xmlns:a16="http://schemas.microsoft.com/office/drawing/2014/main" id="{D366D9ED-D41A-9119-20B1-52FE89B3A881}"/>
              </a:ext>
            </a:extLst>
          </p:cNvPr>
          <p:cNvSpPr txBox="1"/>
          <p:nvPr/>
        </p:nvSpPr>
        <p:spPr>
          <a:xfrm>
            <a:off x="1" y="632197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two types of action for the US</a:t>
            </a:r>
          </a:p>
          <a:p>
            <a:pPr marL="742950" lvl="1" indent="-285750">
              <a:buFont typeface="Arial" panose="020B0604020202020204" pitchFamily="34" charset="0"/>
              <a:buChar char="•"/>
            </a:pPr>
            <a:r>
              <a:rPr lang="en-US" dirty="0"/>
              <a:t>Operations like Ia Drang</a:t>
            </a:r>
          </a:p>
          <a:p>
            <a:pPr marL="742950" lvl="1" indent="-285750">
              <a:buFont typeface="Arial" panose="020B0604020202020204" pitchFamily="34" charset="0"/>
              <a:buChar char="•"/>
            </a:pPr>
            <a:r>
              <a:rPr lang="en-US" dirty="0"/>
              <a:t>The Rice Paddy war</a:t>
            </a:r>
          </a:p>
          <a:p>
            <a:pPr marL="1200150" lvl="2" indent="-285750">
              <a:buFont typeface="Arial" panose="020B0604020202020204" pitchFamily="34" charset="0"/>
              <a:buChar char="•"/>
            </a:pPr>
            <a:r>
              <a:rPr lang="en-US" dirty="0"/>
              <a:t>Small unit patrols, ambushes and security operations in villages and on roads where Americans would have to deal with Viet Cong snipers, ambushes, booby traps, night raids and suicide assaults</a:t>
            </a:r>
          </a:p>
        </p:txBody>
      </p:sp>
      <p:pic>
        <p:nvPicPr>
          <p:cNvPr id="6" name="Picture 5">
            <a:extLst>
              <a:ext uri="{FF2B5EF4-FFF2-40B4-BE49-F238E27FC236}">
                <a16:creationId xmlns:a16="http://schemas.microsoft.com/office/drawing/2014/main" id="{B84164E4-926F-278E-4684-5762E0065BFB}"/>
              </a:ext>
            </a:extLst>
          </p:cNvPr>
          <p:cNvPicPr>
            <a:picLocks noChangeAspect="1"/>
          </p:cNvPicPr>
          <p:nvPr/>
        </p:nvPicPr>
        <p:blipFill>
          <a:blip r:embed="rId3"/>
          <a:stretch>
            <a:fillRect/>
          </a:stretch>
        </p:blipFill>
        <p:spPr>
          <a:xfrm>
            <a:off x="1513075" y="8266152"/>
            <a:ext cx="5944430" cy="3353268"/>
          </a:xfrm>
          <a:prstGeom prst="rect">
            <a:avLst/>
          </a:prstGeom>
        </p:spPr>
      </p:pic>
    </p:spTree>
    <p:extLst>
      <p:ext uri="{BB962C8B-B14F-4D97-AF65-F5344CB8AC3E}">
        <p14:creationId xmlns:p14="http://schemas.microsoft.com/office/powerpoint/2010/main" val="508368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187CF-D5A4-A984-1B68-65BE99B6E164}"/>
              </a:ext>
            </a:extLst>
          </p:cNvPr>
          <p:cNvSpPr txBox="1"/>
          <p:nvPr/>
        </p:nvSpPr>
        <p:spPr>
          <a:xfrm>
            <a:off x="0" y="2837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Strategy questions for the USA in Cedar Falls</a:t>
            </a:r>
          </a:p>
          <a:p>
            <a:pPr marL="742950" lvl="1" indent="-285750">
              <a:buFont typeface="Arial" panose="020B0604020202020204" pitchFamily="34" charset="0"/>
              <a:buChar char="•"/>
            </a:pPr>
            <a:r>
              <a:rPr lang="en-US" dirty="0"/>
              <a:t>In this battle, American troops had to deal with an enemy hidden in caves and bunkers</a:t>
            </a:r>
          </a:p>
          <a:p>
            <a:pPr marL="742950" lvl="1" indent="-285750">
              <a:buFont typeface="Arial" panose="020B0604020202020204" pitchFamily="34" charset="0"/>
              <a:buChar char="•"/>
            </a:pPr>
            <a:r>
              <a:rPr lang="en-US" dirty="0"/>
              <a:t>How the Americans got rid of them</a:t>
            </a:r>
          </a:p>
          <a:p>
            <a:pPr marL="1200150" lvl="2" indent="-285750">
              <a:buFont typeface="Arial" panose="020B0604020202020204" pitchFamily="34" charset="0"/>
              <a:buChar char="•"/>
            </a:pPr>
            <a:r>
              <a:rPr lang="en-US" dirty="0"/>
              <a:t>B52s</a:t>
            </a:r>
          </a:p>
          <a:p>
            <a:pPr marL="1200150" lvl="2" indent="-285750">
              <a:buFont typeface="Arial" panose="020B0604020202020204" pitchFamily="34" charset="0"/>
              <a:buChar char="•"/>
            </a:pPr>
            <a:r>
              <a:rPr lang="en-US" dirty="0"/>
              <a:t>Giant Rome plows with spikes</a:t>
            </a:r>
          </a:p>
          <a:p>
            <a:pPr marL="1200150" lvl="2" indent="-285750">
              <a:buFont typeface="Arial" panose="020B0604020202020204" pitchFamily="34" charset="0"/>
              <a:buChar char="•"/>
            </a:pPr>
            <a:r>
              <a:rPr lang="en-US" dirty="0"/>
              <a:t>Burnt the entire area</a:t>
            </a:r>
          </a:p>
          <a:p>
            <a:pPr marL="1200150" lvl="2" indent="-285750">
              <a:buFont typeface="Arial" panose="020B0604020202020204" pitchFamily="34" charset="0"/>
              <a:buChar char="•"/>
            </a:pPr>
            <a:r>
              <a:rPr lang="en-US" dirty="0"/>
              <a:t>B2s again</a:t>
            </a:r>
          </a:p>
          <a:p>
            <a:pPr marL="742950" lvl="1" indent="-285750">
              <a:buFont typeface="Arial" panose="020B0604020202020204" pitchFamily="34" charset="0"/>
              <a:buChar char="•"/>
            </a:pPr>
            <a:r>
              <a:rPr lang="en-US" dirty="0"/>
              <a:t>Despite destroying all the fortifications, the Viet Cong were back in months</a:t>
            </a:r>
          </a:p>
          <a:p>
            <a:pPr marL="1200150" lvl="2" indent="-285750">
              <a:buFont typeface="Arial" panose="020B0604020202020204" pitchFamily="34" charset="0"/>
              <a:buChar char="•"/>
            </a:pPr>
            <a:r>
              <a:rPr lang="en-US" dirty="0"/>
              <a:t>How do you win the war if they are always coming back?</a:t>
            </a:r>
          </a:p>
        </p:txBody>
      </p:sp>
      <p:pic>
        <p:nvPicPr>
          <p:cNvPr id="4" name="Picture 3">
            <a:extLst>
              <a:ext uri="{FF2B5EF4-FFF2-40B4-BE49-F238E27FC236}">
                <a16:creationId xmlns:a16="http://schemas.microsoft.com/office/drawing/2014/main" id="{34860F4A-76DD-4384-F51F-C267CD3B3791}"/>
              </a:ext>
            </a:extLst>
          </p:cNvPr>
          <p:cNvPicPr>
            <a:picLocks noChangeAspect="1"/>
          </p:cNvPicPr>
          <p:nvPr/>
        </p:nvPicPr>
        <p:blipFill>
          <a:blip r:embed="rId2"/>
          <a:stretch>
            <a:fillRect/>
          </a:stretch>
        </p:blipFill>
        <p:spPr>
          <a:xfrm>
            <a:off x="1289469" y="3728914"/>
            <a:ext cx="6136089" cy="7981618"/>
          </a:xfrm>
          <a:prstGeom prst="rect">
            <a:avLst/>
          </a:prstGeom>
        </p:spPr>
      </p:pic>
    </p:spTree>
    <p:extLst>
      <p:ext uri="{BB962C8B-B14F-4D97-AF65-F5344CB8AC3E}">
        <p14:creationId xmlns:p14="http://schemas.microsoft.com/office/powerpoint/2010/main" val="2119164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558FD-0FE2-40E3-7561-57944BE174AC}"/>
              </a:ext>
            </a:extLst>
          </p:cNvPr>
          <p:cNvSpPr txBox="1"/>
          <p:nvPr/>
        </p:nvSpPr>
        <p:spPr>
          <a:xfrm>
            <a:off x="0" y="20495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By 1967, progress had been made, lots of the PAVN had been killed, and there was a lot less activity</a:t>
            </a:r>
          </a:p>
          <a:p>
            <a:pPr marL="742950" lvl="1" indent="-285750">
              <a:buFont typeface="Arial" panose="020B0604020202020204" pitchFamily="34" charset="0"/>
              <a:buChar char="•"/>
            </a:pPr>
            <a:r>
              <a:rPr lang="en-US" dirty="0"/>
              <a:t>The PAVN had to do something desperate to win</a:t>
            </a:r>
          </a:p>
          <a:p>
            <a:pPr marL="285750" indent="-285750">
              <a:buFont typeface="Arial" panose="020B0604020202020204" pitchFamily="34" charset="0"/>
              <a:buChar char="•"/>
            </a:pPr>
            <a:r>
              <a:rPr lang="en-US" dirty="0"/>
              <a:t>General offensive (Tet, January 1968)</a:t>
            </a:r>
          </a:p>
          <a:p>
            <a:pPr marL="742950" lvl="1" indent="-285750">
              <a:buFont typeface="Arial" panose="020B0604020202020204" pitchFamily="34" charset="0"/>
              <a:buChar char="•"/>
            </a:pPr>
            <a:r>
              <a:rPr lang="en-US" dirty="0"/>
              <a:t>Regular units were used across hundreds of miles in simultaneous attacks on 200 settlements and cities</a:t>
            </a:r>
          </a:p>
          <a:p>
            <a:pPr marL="742950" lvl="1" indent="-285750">
              <a:buFont typeface="Arial" panose="020B0604020202020204" pitchFamily="34" charset="0"/>
              <a:buChar char="•"/>
            </a:pPr>
            <a:r>
              <a:rPr lang="en-US" dirty="0"/>
              <a:t>84 thousand men were sent in by North Vietnam</a:t>
            </a:r>
          </a:p>
          <a:p>
            <a:pPr marL="742950" lvl="1" indent="-285750">
              <a:buFont typeface="Arial" panose="020B0604020202020204" pitchFamily="34" charset="0"/>
              <a:buChar char="•"/>
            </a:pPr>
            <a:r>
              <a:rPr lang="en-US" dirty="0"/>
              <a:t>The US and South Vietnamese forces inflict a devastating 60% casualty rate on the attackers </a:t>
            </a:r>
          </a:p>
        </p:txBody>
      </p:sp>
      <p:pic>
        <p:nvPicPr>
          <p:cNvPr id="4" name="Picture 3">
            <a:extLst>
              <a:ext uri="{FF2B5EF4-FFF2-40B4-BE49-F238E27FC236}">
                <a16:creationId xmlns:a16="http://schemas.microsoft.com/office/drawing/2014/main" id="{AF94D92C-DAE1-284A-2CBC-E9CAA4EBEED8}"/>
              </a:ext>
            </a:extLst>
          </p:cNvPr>
          <p:cNvPicPr>
            <a:picLocks noChangeAspect="1"/>
          </p:cNvPicPr>
          <p:nvPr/>
        </p:nvPicPr>
        <p:blipFill>
          <a:blip r:embed="rId2"/>
          <a:stretch>
            <a:fillRect/>
          </a:stretch>
        </p:blipFill>
        <p:spPr>
          <a:xfrm>
            <a:off x="148644" y="2790273"/>
            <a:ext cx="8341968" cy="4153866"/>
          </a:xfrm>
          <a:prstGeom prst="rect">
            <a:avLst/>
          </a:prstGeom>
        </p:spPr>
      </p:pic>
      <p:sp>
        <p:nvSpPr>
          <p:cNvPr id="5" name="TextBox 4">
            <a:extLst>
              <a:ext uri="{FF2B5EF4-FFF2-40B4-BE49-F238E27FC236}">
                <a16:creationId xmlns:a16="http://schemas.microsoft.com/office/drawing/2014/main" id="{448E5849-6BFF-51B3-0BD3-B6F33207F3DA}"/>
              </a:ext>
            </a:extLst>
          </p:cNvPr>
          <p:cNvSpPr txBox="1"/>
          <p:nvPr/>
        </p:nvSpPr>
        <p:spPr>
          <a:xfrm>
            <a:off x="-2" y="7238518"/>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Political Defeat</a:t>
            </a:r>
          </a:p>
          <a:p>
            <a:pPr marL="742950" lvl="1" indent="-285750">
              <a:buFont typeface="Arial" panose="020B0604020202020204" pitchFamily="34" charset="0"/>
              <a:buChar char="•"/>
            </a:pPr>
            <a:r>
              <a:rPr lang="en-US" dirty="0"/>
              <a:t>Despite the Tet offensive being a defeat for the Vietnamese, it was shocking to Americans, who were being told that victory was near</a:t>
            </a:r>
          </a:p>
          <a:p>
            <a:pPr marL="1200150" lvl="2" indent="-285750">
              <a:buFont typeface="Arial" panose="020B0604020202020204" pitchFamily="34" charset="0"/>
              <a:buChar char="•"/>
            </a:pPr>
            <a:r>
              <a:rPr lang="en-US" dirty="0"/>
              <a:t>The press showed them videos of the Viet Cong being in Saigon, which really made it seem like the leaders were lying to them about victory being close</a:t>
            </a:r>
          </a:p>
          <a:p>
            <a:pPr marL="742950" lvl="1" indent="-285750">
              <a:buFont typeface="Arial" panose="020B0604020202020204" pitchFamily="34" charset="0"/>
              <a:buChar char="•"/>
            </a:pPr>
            <a:r>
              <a:rPr lang="en-US" dirty="0"/>
              <a:t>This negative attention shock Johnson, who decided to not seek reelection in 1968 because of this</a:t>
            </a:r>
          </a:p>
          <a:p>
            <a:pPr marL="1200150" lvl="2" indent="-285750">
              <a:buFont typeface="Arial" panose="020B0604020202020204" pitchFamily="34" charset="0"/>
              <a:buChar char="•"/>
            </a:pPr>
            <a:r>
              <a:rPr lang="en-US" dirty="0"/>
              <a:t>He also stopped operation rolling thunder and invited the communists to peace talks</a:t>
            </a:r>
          </a:p>
          <a:p>
            <a:pPr marL="742950" lvl="1" indent="-285750">
              <a:buFont typeface="Arial" panose="020B0604020202020204" pitchFamily="34" charset="0"/>
              <a:buChar char="•"/>
            </a:pPr>
            <a:r>
              <a:rPr lang="en-US" dirty="0"/>
              <a:t>This causes the North Vietnamese to intensify attacks, and even though they are taking massive amounts of casualties, they are still inflicting American casualties</a:t>
            </a:r>
          </a:p>
        </p:txBody>
      </p:sp>
    </p:spTree>
    <p:extLst>
      <p:ext uri="{BB962C8B-B14F-4D97-AF65-F5344CB8AC3E}">
        <p14:creationId xmlns:p14="http://schemas.microsoft.com/office/powerpoint/2010/main" val="3437789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0A9AD-D3EB-3C72-0642-88E937CA83FE}"/>
              </a:ext>
            </a:extLst>
          </p:cNvPr>
          <p:cNvPicPr>
            <a:picLocks noChangeAspect="1"/>
          </p:cNvPicPr>
          <p:nvPr/>
        </p:nvPicPr>
        <p:blipFill>
          <a:blip r:embed="rId2"/>
          <a:stretch>
            <a:fillRect/>
          </a:stretch>
        </p:blipFill>
        <p:spPr>
          <a:xfrm>
            <a:off x="399499" y="176467"/>
            <a:ext cx="7887801" cy="5239481"/>
          </a:xfrm>
          <a:prstGeom prst="rect">
            <a:avLst/>
          </a:prstGeom>
        </p:spPr>
      </p:pic>
      <p:sp>
        <p:nvSpPr>
          <p:cNvPr id="4" name="TextBox 3">
            <a:extLst>
              <a:ext uri="{FF2B5EF4-FFF2-40B4-BE49-F238E27FC236}">
                <a16:creationId xmlns:a16="http://schemas.microsoft.com/office/drawing/2014/main" id="{A197EA4C-3966-5D51-10AA-A30377654011}"/>
              </a:ext>
            </a:extLst>
          </p:cNvPr>
          <p:cNvSpPr txBox="1"/>
          <p:nvPr/>
        </p:nvSpPr>
        <p:spPr>
          <a:xfrm>
            <a:off x="0" y="5671930"/>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Vietnamization</a:t>
            </a:r>
          </a:p>
          <a:p>
            <a:pPr marL="742950" lvl="1" indent="-285750">
              <a:buFont typeface="Arial" panose="020B0604020202020204" pitchFamily="34" charset="0"/>
              <a:buChar char="•"/>
            </a:pPr>
            <a:r>
              <a:rPr lang="en-US" dirty="0"/>
              <a:t>Democrats lose to Nixon, who says he has a secret plan to end the war with honor (lie)</a:t>
            </a:r>
          </a:p>
          <a:p>
            <a:pPr marL="742950" lvl="1" indent="-285750">
              <a:buFont typeface="Arial" panose="020B0604020202020204" pitchFamily="34" charset="0"/>
              <a:buChar char="•"/>
            </a:pPr>
            <a:r>
              <a:rPr lang="en-US" dirty="0"/>
              <a:t>He wants to gradually move troops out of Vietnam, and turn over the war to the South Vietnamese people</a:t>
            </a:r>
          </a:p>
          <a:p>
            <a:pPr marL="1200150" lvl="2" indent="-285750">
              <a:buFont typeface="Arial" panose="020B0604020202020204" pitchFamily="34" charset="0"/>
              <a:buChar char="•"/>
            </a:pPr>
            <a:r>
              <a:rPr lang="en-US" dirty="0"/>
              <a:t>Provides funding for the people’s self defense force, has 1 million part time soldiers teach the South Vietnamese</a:t>
            </a:r>
          </a:p>
          <a:p>
            <a:pPr marL="742950" lvl="1" indent="-285750">
              <a:buFont typeface="Arial" panose="020B0604020202020204" pitchFamily="34" charset="0"/>
              <a:buChar char="•"/>
            </a:pPr>
            <a:r>
              <a:rPr lang="en-US" dirty="0"/>
              <a:t>Creighton Abrams takes over as general</a:t>
            </a:r>
          </a:p>
          <a:p>
            <a:pPr marL="1200150" lvl="2" indent="-285750">
              <a:buFont typeface="Arial" panose="020B0604020202020204" pitchFamily="34" charset="0"/>
              <a:buChar char="•"/>
            </a:pPr>
            <a:r>
              <a:rPr lang="en-US" dirty="0"/>
              <a:t>Focuses on small raids on North Vietnamese sanctuaries instead of large battles</a:t>
            </a:r>
          </a:p>
          <a:p>
            <a:pPr marL="742950" lvl="1" indent="-285750">
              <a:buFont typeface="Arial" panose="020B0604020202020204" pitchFamily="34" charset="0"/>
              <a:buChar char="•"/>
            </a:pPr>
            <a:r>
              <a:rPr lang="en-US" dirty="0"/>
              <a:t>Nixon begins withdrawal of troops, but doesn’t want to make it seem like the Americans are losing</a:t>
            </a:r>
          </a:p>
          <a:p>
            <a:pPr marL="1200150" lvl="2" indent="-285750">
              <a:buFont typeface="Arial" panose="020B0604020202020204" pitchFamily="34" charset="0"/>
              <a:buChar char="•"/>
            </a:pPr>
            <a:r>
              <a:rPr lang="en-US" dirty="0"/>
              <a:t>Starts bombing Cambodia and Laos</a:t>
            </a:r>
          </a:p>
          <a:p>
            <a:pPr marL="1657350" lvl="3" indent="-285750">
              <a:buFont typeface="Arial" panose="020B0604020202020204" pitchFamily="34" charset="0"/>
              <a:buChar char="•"/>
            </a:pPr>
            <a:r>
              <a:rPr lang="en-US" dirty="0"/>
              <a:t>This has limited effectiveness, because most supplies are coming through on foot and bicycle, which makes it hard to do significant damage to</a:t>
            </a:r>
          </a:p>
          <a:p>
            <a:pPr marL="1657350" lvl="3" indent="-285750">
              <a:buFont typeface="Arial" panose="020B0604020202020204" pitchFamily="34" charset="0"/>
              <a:buChar char="•"/>
            </a:pPr>
            <a:r>
              <a:rPr lang="en-US" dirty="0"/>
              <a:t>Igloo white sensors are used that look like tress and bushes. They report vibrations to command so bombing can be more accurate</a:t>
            </a:r>
          </a:p>
        </p:txBody>
      </p:sp>
    </p:spTree>
    <p:extLst>
      <p:ext uri="{BB962C8B-B14F-4D97-AF65-F5344CB8AC3E}">
        <p14:creationId xmlns:p14="http://schemas.microsoft.com/office/powerpoint/2010/main" val="2303714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E556A-DB08-FAEA-137A-BEEF3F31B23C}"/>
              </a:ext>
            </a:extLst>
          </p:cNvPr>
          <p:cNvPicPr>
            <a:picLocks noChangeAspect="1"/>
          </p:cNvPicPr>
          <p:nvPr/>
        </p:nvPicPr>
        <p:blipFill>
          <a:blip r:embed="rId2"/>
          <a:stretch>
            <a:fillRect/>
          </a:stretch>
        </p:blipFill>
        <p:spPr>
          <a:xfrm>
            <a:off x="166593" y="140817"/>
            <a:ext cx="4324954" cy="2867425"/>
          </a:xfrm>
          <a:prstGeom prst="rect">
            <a:avLst/>
          </a:prstGeom>
        </p:spPr>
      </p:pic>
      <p:pic>
        <p:nvPicPr>
          <p:cNvPr id="5" name="Picture 4">
            <a:extLst>
              <a:ext uri="{FF2B5EF4-FFF2-40B4-BE49-F238E27FC236}">
                <a16:creationId xmlns:a16="http://schemas.microsoft.com/office/drawing/2014/main" id="{D2718DA6-8B41-EDE2-74AD-A9505B193122}"/>
              </a:ext>
            </a:extLst>
          </p:cNvPr>
          <p:cNvPicPr>
            <a:picLocks noChangeAspect="1"/>
          </p:cNvPicPr>
          <p:nvPr/>
        </p:nvPicPr>
        <p:blipFill>
          <a:blip r:embed="rId3"/>
          <a:stretch>
            <a:fillRect/>
          </a:stretch>
        </p:blipFill>
        <p:spPr>
          <a:xfrm>
            <a:off x="4691270" y="140817"/>
            <a:ext cx="3828937" cy="7813627"/>
          </a:xfrm>
          <a:prstGeom prst="rect">
            <a:avLst/>
          </a:prstGeom>
        </p:spPr>
      </p:pic>
      <p:sp>
        <p:nvSpPr>
          <p:cNvPr id="6" name="TextBox 5">
            <a:extLst>
              <a:ext uri="{FF2B5EF4-FFF2-40B4-BE49-F238E27FC236}">
                <a16:creationId xmlns:a16="http://schemas.microsoft.com/office/drawing/2014/main" id="{371806B9-8256-974B-CE02-7CE90F12C63A}"/>
              </a:ext>
            </a:extLst>
          </p:cNvPr>
          <p:cNvSpPr txBox="1"/>
          <p:nvPr/>
        </p:nvSpPr>
        <p:spPr>
          <a:xfrm>
            <a:off x="0" y="3154016"/>
            <a:ext cx="46912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issue is that Nixon’s plan to end the war didn’t make it look like he was trying to end the war to Americans</a:t>
            </a:r>
          </a:p>
          <a:p>
            <a:pPr marL="285750" indent="-285750">
              <a:buFont typeface="Arial" panose="020B0604020202020204" pitchFamily="34" charset="0"/>
              <a:buChar char="•"/>
            </a:pPr>
            <a:r>
              <a:rPr lang="en-US" dirty="0"/>
              <a:t>1972 Easter Offensive: full scale invasion of South Vietnam</a:t>
            </a:r>
          </a:p>
          <a:p>
            <a:pPr marL="742950" lvl="1" indent="-285750">
              <a:buFont typeface="Arial" panose="020B0604020202020204" pitchFamily="34" charset="0"/>
              <a:buChar char="•"/>
            </a:pPr>
            <a:r>
              <a:rPr lang="en-US" dirty="0"/>
              <a:t>Nixon responds with Linebacker 1 and 2, which is basically operation rolling thunder with no restrictions</a:t>
            </a:r>
          </a:p>
          <a:p>
            <a:pPr marL="285750" indent="-285750">
              <a:buFont typeface="Arial" panose="020B0604020202020204" pitchFamily="34" charset="0"/>
              <a:buChar char="•"/>
            </a:pPr>
            <a:r>
              <a:rPr lang="en-US" dirty="0"/>
              <a:t>North Vietnam agrees to peace negotiations at the Paris peace accords</a:t>
            </a:r>
          </a:p>
          <a:p>
            <a:pPr marL="742950" lvl="1" indent="-285750">
              <a:buFont typeface="Arial" panose="020B0604020202020204" pitchFamily="34" charset="0"/>
              <a:buChar char="•"/>
            </a:pPr>
            <a:r>
              <a:rPr lang="en-US" dirty="0"/>
              <a:t>American withdrawal, ceasefire agreed to, all other matters decided by Vietnamese</a:t>
            </a:r>
          </a:p>
          <a:p>
            <a:pPr marL="1200150" lvl="2" indent="-285750">
              <a:buFont typeface="Arial" panose="020B0604020202020204" pitchFamily="34" charset="0"/>
              <a:buChar char="•"/>
            </a:pPr>
            <a:r>
              <a:rPr lang="en-US" dirty="0"/>
              <a:t>North Vietnamese don’t follow ceasefire, take South Vietnam and Saigon</a:t>
            </a:r>
          </a:p>
        </p:txBody>
      </p:sp>
      <p:sp>
        <p:nvSpPr>
          <p:cNvPr id="7" name="TextBox 6">
            <a:extLst>
              <a:ext uri="{FF2B5EF4-FFF2-40B4-BE49-F238E27FC236}">
                <a16:creationId xmlns:a16="http://schemas.microsoft.com/office/drawing/2014/main" id="{7A424CBB-CBFE-3573-EE6F-C819DD6B92AC}"/>
              </a:ext>
            </a:extLst>
          </p:cNvPr>
          <p:cNvSpPr txBox="1"/>
          <p:nvPr/>
        </p:nvSpPr>
        <p:spPr>
          <a:xfrm>
            <a:off x="0" y="750005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Consequences from Vietnam war</a:t>
            </a:r>
          </a:p>
          <a:p>
            <a:pPr marL="742950" lvl="1" indent="-285750">
              <a:buFont typeface="Arial" panose="020B0604020202020204" pitchFamily="34" charset="0"/>
              <a:buChar char="•"/>
            </a:pPr>
            <a:r>
              <a:rPr lang="en-US" dirty="0"/>
              <a:t>Social divisions</a:t>
            </a:r>
          </a:p>
          <a:p>
            <a:pPr marL="1200150" lvl="2" indent="-285750">
              <a:buFont typeface="Arial" panose="020B0604020202020204" pitchFamily="34" charset="0"/>
              <a:buChar char="•"/>
            </a:pPr>
            <a:r>
              <a:rPr lang="en-US" dirty="0"/>
              <a:t>Most soldiers were from working class families</a:t>
            </a:r>
          </a:p>
          <a:p>
            <a:pPr marL="1200150" lvl="2" indent="-285750">
              <a:buFont typeface="Arial" panose="020B0604020202020204" pitchFamily="34" charset="0"/>
              <a:buChar char="•"/>
            </a:pPr>
            <a:r>
              <a:rPr lang="en-US" dirty="0"/>
              <a:t>When students from Columbia University held a protest about the war, construction workers on their breaks beat them up</a:t>
            </a:r>
          </a:p>
          <a:p>
            <a:pPr marL="742950" lvl="1" indent="-285750">
              <a:buFont typeface="Arial" panose="020B0604020202020204" pitchFamily="34" charset="0"/>
              <a:buChar char="•"/>
            </a:pPr>
            <a:r>
              <a:rPr lang="en-US" dirty="0"/>
              <a:t>Johnson’s plan to make it seem like America wasn’t in a war while being in a war put a strain on the economy, as all the war spending plus social programs Johnson put through caused a deficit, which led to stagflation</a:t>
            </a:r>
          </a:p>
          <a:p>
            <a:pPr marL="742950" lvl="1" indent="-285750">
              <a:buFont typeface="Arial" panose="020B0604020202020204" pitchFamily="34" charset="0"/>
              <a:buChar char="•"/>
            </a:pPr>
            <a:r>
              <a:rPr lang="en-US" dirty="0"/>
              <a:t>Due to all the lying leaders did about the war, cynicism about them became popular</a:t>
            </a:r>
          </a:p>
          <a:p>
            <a:pPr marL="742950" lvl="1" indent="-285750">
              <a:buFont typeface="Arial" panose="020B0604020202020204" pitchFamily="34" charset="0"/>
              <a:buChar char="•"/>
            </a:pPr>
            <a:r>
              <a:rPr lang="en-US" dirty="0"/>
              <a:t> Unlike World War 2, the Vietnam war wasn’t strictly good vs. evil, so it created moral uncertainty in society</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928209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1D3A5D-79C5-F087-9227-67FA328C4FBA}"/>
              </a:ext>
            </a:extLst>
          </p:cNvPr>
          <p:cNvSpPr txBox="1"/>
          <p:nvPr/>
        </p:nvSpPr>
        <p:spPr>
          <a:xfrm>
            <a:off x="0" y="175364"/>
            <a:ext cx="8686799" cy="830997"/>
          </a:xfrm>
          <a:prstGeom prst="rect">
            <a:avLst/>
          </a:prstGeom>
          <a:noFill/>
        </p:spPr>
        <p:txBody>
          <a:bodyPr wrap="square" rtlCol="0">
            <a:spAutoFit/>
          </a:bodyPr>
          <a:lstStyle/>
          <a:p>
            <a:pPr algn="ctr"/>
            <a:r>
              <a:rPr lang="en-US" sz="4800" dirty="0"/>
              <a:t>Decline and Recovery</a:t>
            </a:r>
          </a:p>
        </p:txBody>
      </p:sp>
      <p:sp>
        <p:nvSpPr>
          <p:cNvPr id="3" name="TextBox 2">
            <a:extLst>
              <a:ext uri="{FF2B5EF4-FFF2-40B4-BE49-F238E27FC236}">
                <a16:creationId xmlns:a16="http://schemas.microsoft.com/office/drawing/2014/main" id="{070A112E-A8B1-F7CC-4210-37795F782769}"/>
              </a:ext>
            </a:extLst>
          </p:cNvPr>
          <p:cNvSpPr txBox="1"/>
          <p:nvPr/>
        </p:nvSpPr>
        <p:spPr>
          <a:xfrm>
            <a:off x="0" y="1006361"/>
            <a:ext cx="8686800" cy="11172289"/>
          </a:xfrm>
          <a:prstGeom prst="rect">
            <a:avLst/>
          </a:prstGeom>
          <a:noFill/>
        </p:spPr>
        <p:txBody>
          <a:bodyPr wrap="square" rtlCol="0">
            <a:spAutoFit/>
          </a:bodyPr>
          <a:lstStyle/>
          <a:p>
            <a:pPr marL="285750" indent="-285750">
              <a:buFont typeface="Arial" panose="020B0604020202020204" pitchFamily="34" charset="0"/>
              <a:buChar char="•"/>
            </a:pPr>
            <a:r>
              <a:rPr lang="en-US" dirty="0"/>
              <a:t>Decline after Vietnam War</a:t>
            </a:r>
          </a:p>
          <a:p>
            <a:pPr marL="742950" lvl="1" indent="-285750">
              <a:buFont typeface="Arial" panose="020B0604020202020204" pitchFamily="34" charset="0"/>
              <a:buChar char="•"/>
            </a:pPr>
            <a:r>
              <a:rPr lang="en-US" dirty="0"/>
              <a:t>Morale in the armed forces was at an all time low after the war</a:t>
            </a:r>
          </a:p>
          <a:p>
            <a:pPr marL="742950" lvl="1" indent="-285750">
              <a:buFont typeface="Arial" panose="020B0604020202020204" pitchFamily="34" charset="0"/>
              <a:buChar char="•"/>
            </a:pPr>
            <a:r>
              <a:rPr lang="en-US" dirty="0"/>
              <a:t>Nixon announced in 1972 that the draft would be ending, the military would be an all-volunteer force</a:t>
            </a:r>
          </a:p>
          <a:p>
            <a:pPr marL="1200150" lvl="2" indent="-285750">
              <a:buFont typeface="Arial" panose="020B0604020202020204" pitchFamily="34" charset="0"/>
              <a:buChar char="•"/>
            </a:pPr>
            <a:r>
              <a:rPr lang="en-US" dirty="0"/>
              <a:t>Not good for the military, who’s popularity was at an all-time low</a:t>
            </a:r>
          </a:p>
          <a:p>
            <a:pPr marL="1657350" lvl="3" indent="-285750">
              <a:buFont typeface="Arial" panose="020B0604020202020204" pitchFamily="34" charset="0"/>
              <a:buChar char="•"/>
            </a:pPr>
            <a:r>
              <a:rPr lang="en-US" dirty="0"/>
              <a:t>Tried to get volunteers from social benefits like the GI bill, but still only got recruits from the bottom of society</a:t>
            </a:r>
          </a:p>
          <a:p>
            <a:pPr marL="742950" lvl="1" indent="-285750">
              <a:buFont typeface="Arial" panose="020B0604020202020204" pitchFamily="34" charset="0"/>
              <a:buChar char="•"/>
            </a:pPr>
            <a:r>
              <a:rPr lang="en-US" dirty="0"/>
              <a:t>Low quality of personnel led to many issues in the military	</a:t>
            </a:r>
          </a:p>
          <a:p>
            <a:pPr marL="1200150" lvl="2" indent="-285750">
              <a:buFont typeface="Arial" panose="020B0604020202020204" pitchFamily="34" charset="0"/>
              <a:buChar char="•"/>
            </a:pPr>
            <a:r>
              <a:rPr lang="en-US" dirty="0"/>
              <a:t>White and black troops would fight</a:t>
            </a:r>
          </a:p>
          <a:p>
            <a:pPr marL="1200150" lvl="2" indent="-285750">
              <a:buFont typeface="Arial" panose="020B0604020202020204" pitchFamily="34" charset="0"/>
              <a:buChar char="•"/>
            </a:pPr>
            <a:r>
              <a:rPr lang="en-US" dirty="0"/>
              <a:t>Many officers were getting high</a:t>
            </a:r>
          </a:p>
          <a:p>
            <a:pPr marL="1200150" lvl="2" indent="-285750">
              <a:buFont typeface="Arial" panose="020B0604020202020204" pitchFamily="34" charset="0"/>
              <a:buChar char="•"/>
            </a:pPr>
            <a:r>
              <a:rPr lang="en-US" dirty="0"/>
              <a:t>Army couldn’t defend its borders</a:t>
            </a:r>
          </a:p>
          <a:p>
            <a:pPr marL="742950" lvl="1" indent="-285750">
              <a:buFont typeface="Arial" panose="020B0604020202020204" pitchFamily="34" charset="0"/>
              <a:buChar char="•"/>
            </a:pPr>
            <a:r>
              <a:rPr lang="en-US" dirty="0"/>
              <a:t>To combine all this, Nixon signed a document saying that America will only defend NATO, Japan and South Korea, no other military aid will be given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Recovery</a:t>
            </a:r>
          </a:p>
          <a:p>
            <a:pPr marL="1200150" lvl="2" indent="-285750">
              <a:buFont typeface="Arial" panose="020B0604020202020204" pitchFamily="34" charset="0"/>
              <a:buChar char="•"/>
            </a:pPr>
            <a:r>
              <a:rPr lang="en-US" dirty="0"/>
              <a:t>Ronald Reagan elected president, and he was in-tune with American dissatisfaction</a:t>
            </a:r>
          </a:p>
          <a:p>
            <a:pPr marL="1657350" lvl="3" indent="-285750">
              <a:buFont typeface="Arial" panose="020B0604020202020204" pitchFamily="34" charset="0"/>
              <a:buChar char="•"/>
            </a:pPr>
            <a:r>
              <a:rPr lang="en-US" dirty="0"/>
              <a:t>Believed the world respects military force. Believed that Americans wanted an assertive policy. Believed that the Soviet Union is an evil empire and says so. Believed the USA needed to be ready for a nuclear or non-nuclear war with the Soviet Union and all its allies</a:t>
            </a:r>
          </a:p>
          <a:p>
            <a:pPr marL="1657350" lvl="3" indent="-285750">
              <a:buFont typeface="Arial" panose="020B0604020202020204" pitchFamily="34" charset="0"/>
              <a:buChar char="•"/>
            </a:pPr>
            <a:r>
              <a:rPr lang="en-US" dirty="0"/>
              <a:t>Aim to be capable of defending all threats simultaneously and that America should support anti-communist insurgencies everywhere</a:t>
            </a:r>
          </a:p>
          <a:p>
            <a:pPr marL="1200150" lvl="2" indent="-285750">
              <a:buFont typeface="Arial" panose="020B0604020202020204" pitchFamily="34" charset="0"/>
              <a:buChar char="•"/>
            </a:pPr>
            <a:r>
              <a:rPr lang="en-US" dirty="0"/>
              <a:t>Unprecedented 6-year increase in defense spending for 6 years straight, which was contrary to all American history</a:t>
            </a:r>
          </a:p>
          <a:p>
            <a:pPr marL="1200150" lvl="2" indent="-285750">
              <a:buFont typeface="Arial" panose="020B0604020202020204" pitchFamily="34" charset="0"/>
              <a:buChar char="•"/>
            </a:pPr>
            <a:r>
              <a:rPr lang="en-US" dirty="0"/>
              <a:t>Focused on tech modernization, increased readiness through training, and increase pay for soldiers</a:t>
            </a:r>
          </a:p>
          <a:p>
            <a:pPr marL="1657350" lvl="3" indent="-285750">
              <a:buFont typeface="Arial" panose="020B0604020202020204" pitchFamily="34" charset="0"/>
              <a:buChar char="•"/>
            </a:pPr>
            <a:r>
              <a:rPr lang="en-US" dirty="0"/>
              <a:t>Average age of an enlisting soldier was 30</a:t>
            </a:r>
          </a:p>
        </p:txBody>
      </p:sp>
      <p:pic>
        <p:nvPicPr>
          <p:cNvPr id="5" name="Picture 4">
            <a:extLst>
              <a:ext uri="{FF2B5EF4-FFF2-40B4-BE49-F238E27FC236}">
                <a16:creationId xmlns:a16="http://schemas.microsoft.com/office/drawing/2014/main" id="{34E884BE-1B1D-C50D-CCA2-98DA0CACFCC8}"/>
              </a:ext>
            </a:extLst>
          </p:cNvPr>
          <p:cNvPicPr>
            <a:picLocks noChangeAspect="1"/>
          </p:cNvPicPr>
          <p:nvPr/>
        </p:nvPicPr>
        <p:blipFill>
          <a:blip r:embed="rId2"/>
          <a:stretch>
            <a:fillRect/>
          </a:stretch>
        </p:blipFill>
        <p:spPr>
          <a:xfrm>
            <a:off x="1881860" y="4660373"/>
            <a:ext cx="2219635" cy="3505689"/>
          </a:xfrm>
          <a:prstGeom prst="rect">
            <a:avLst/>
          </a:prstGeom>
        </p:spPr>
      </p:pic>
      <p:pic>
        <p:nvPicPr>
          <p:cNvPr id="7" name="Picture 6">
            <a:extLst>
              <a:ext uri="{FF2B5EF4-FFF2-40B4-BE49-F238E27FC236}">
                <a16:creationId xmlns:a16="http://schemas.microsoft.com/office/drawing/2014/main" id="{FE50047A-B5F7-6554-7868-29A926A73F0D}"/>
              </a:ext>
            </a:extLst>
          </p:cNvPr>
          <p:cNvPicPr>
            <a:picLocks noChangeAspect="1"/>
          </p:cNvPicPr>
          <p:nvPr/>
        </p:nvPicPr>
        <p:blipFill>
          <a:blip r:embed="rId3"/>
          <a:stretch>
            <a:fillRect/>
          </a:stretch>
        </p:blipFill>
        <p:spPr>
          <a:xfrm>
            <a:off x="4704576" y="4659538"/>
            <a:ext cx="2304054" cy="3505689"/>
          </a:xfrm>
          <a:prstGeom prst="rect">
            <a:avLst/>
          </a:prstGeom>
        </p:spPr>
      </p:pic>
    </p:spTree>
    <p:extLst>
      <p:ext uri="{BB962C8B-B14F-4D97-AF65-F5344CB8AC3E}">
        <p14:creationId xmlns:p14="http://schemas.microsoft.com/office/powerpoint/2010/main" val="2039797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5FFAEC-3EE5-A1D5-904F-4D46DD669EF3}"/>
              </a:ext>
            </a:extLst>
          </p:cNvPr>
          <p:cNvSpPr txBox="1"/>
          <p:nvPr/>
        </p:nvSpPr>
        <p:spPr>
          <a:xfrm>
            <a:off x="0" y="225287"/>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Modernization – Big five</a:t>
            </a:r>
          </a:p>
          <a:p>
            <a:pPr marL="742950" lvl="1" indent="-285750">
              <a:buFont typeface="Arial" panose="020B0604020202020204" pitchFamily="34" charset="0"/>
              <a:buChar char="•"/>
            </a:pPr>
            <a:r>
              <a:rPr lang="en-US" dirty="0"/>
              <a:t>M1 Abrams tank, M2-Bradley mechanized fighting vehicle,  Apache attack helicopter, Black Hawk support helicopter, Patriot air defense</a:t>
            </a:r>
          </a:p>
        </p:txBody>
      </p:sp>
      <p:pic>
        <p:nvPicPr>
          <p:cNvPr id="4" name="Picture 3">
            <a:extLst>
              <a:ext uri="{FF2B5EF4-FFF2-40B4-BE49-F238E27FC236}">
                <a16:creationId xmlns:a16="http://schemas.microsoft.com/office/drawing/2014/main" id="{15882E5D-CEC7-A303-7FCA-39BC27DBF246}"/>
              </a:ext>
            </a:extLst>
          </p:cNvPr>
          <p:cNvPicPr>
            <a:picLocks noChangeAspect="1"/>
          </p:cNvPicPr>
          <p:nvPr/>
        </p:nvPicPr>
        <p:blipFill>
          <a:blip r:embed="rId2"/>
          <a:stretch>
            <a:fillRect/>
          </a:stretch>
        </p:blipFill>
        <p:spPr>
          <a:xfrm>
            <a:off x="0" y="1148617"/>
            <a:ext cx="8686800" cy="4478866"/>
          </a:xfrm>
          <a:prstGeom prst="rect">
            <a:avLst/>
          </a:prstGeom>
        </p:spPr>
      </p:pic>
      <p:pic>
        <p:nvPicPr>
          <p:cNvPr id="6" name="Picture 5">
            <a:extLst>
              <a:ext uri="{FF2B5EF4-FFF2-40B4-BE49-F238E27FC236}">
                <a16:creationId xmlns:a16="http://schemas.microsoft.com/office/drawing/2014/main" id="{CEF13261-A472-4F41-E8CC-6929FFF9F128}"/>
              </a:ext>
            </a:extLst>
          </p:cNvPr>
          <p:cNvPicPr>
            <a:picLocks noChangeAspect="1"/>
          </p:cNvPicPr>
          <p:nvPr/>
        </p:nvPicPr>
        <p:blipFill>
          <a:blip r:embed="rId3"/>
          <a:stretch>
            <a:fillRect/>
          </a:stretch>
        </p:blipFill>
        <p:spPr>
          <a:xfrm>
            <a:off x="185531" y="5927870"/>
            <a:ext cx="3361242" cy="4126117"/>
          </a:xfrm>
          <a:prstGeom prst="rect">
            <a:avLst/>
          </a:prstGeom>
        </p:spPr>
      </p:pic>
      <p:pic>
        <p:nvPicPr>
          <p:cNvPr id="7" name="Picture 6">
            <a:extLst>
              <a:ext uri="{FF2B5EF4-FFF2-40B4-BE49-F238E27FC236}">
                <a16:creationId xmlns:a16="http://schemas.microsoft.com/office/drawing/2014/main" id="{15B5619B-2EF1-AEDD-2108-567493767D0B}"/>
              </a:ext>
            </a:extLst>
          </p:cNvPr>
          <p:cNvPicPr>
            <a:picLocks noChangeAspect="1"/>
          </p:cNvPicPr>
          <p:nvPr/>
        </p:nvPicPr>
        <p:blipFill>
          <a:blip r:embed="rId4"/>
          <a:stretch>
            <a:fillRect/>
          </a:stretch>
        </p:blipFill>
        <p:spPr>
          <a:xfrm>
            <a:off x="3982278" y="5642016"/>
            <a:ext cx="4704522" cy="1845003"/>
          </a:xfrm>
          <a:prstGeom prst="rect">
            <a:avLst/>
          </a:prstGeom>
        </p:spPr>
      </p:pic>
      <p:pic>
        <p:nvPicPr>
          <p:cNvPr id="9" name="Picture 8">
            <a:extLst>
              <a:ext uri="{FF2B5EF4-FFF2-40B4-BE49-F238E27FC236}">
                <a16:creationId xmlns:a16="http://schemas.microsoft.com/office/drawing/2014/main" id="{D700ECF9-3F49-E2B8-73A0-093842ECFC08}"/>
              </a:ext>
            </a:extLst>
          </p:cNvPr>
          <p:cNvPicPr>
            <a:picLocks noChangeAspect="1"/>
          </p:cNvPicPr>
          <p:nvPr/>
        </p:nvPicPr>
        <p:blipFill>
          <a:blip r:embed="rId5"/>
          <a:stretch>
            <a:fillRect/>
          </a:stretch>
        </p:blipFill>
        <p:spPr>
          <a:xfrm>
            <a:off x="3836504" y="7635938"/>
            <a:ext cx="4850296" cy="1813548"/>
          </a:xfrm>
          <a:prstGeom prst="rect">
            <a:avLst/>
          </a:prstGeom>
        </p:spPr>
      </p:pic>
      <p:pic>
        <p:nvPicPr>
          <p:cNvPr id="11" name="Picture 10">
            <a:extLst>
              <a:ext uri="{FF2B5EF4-FFF2-40B4-BE49-F238E27FC236}">
                <a16:creationId xmlns:a16="http://schemas.microsoft.com/office/drawing/2014/main" id="{206F2780-4307-3A99-7E99-84CF28E07562}"/>
              </a:ext>
            </a:extLst>
          </p:cNvPr>
          <p:cNvPicPr>
            <a:picLocks noChangeAspect="1"/>
          </p:cNvPicPr>
          <p:nvPr/>
        </p:nvPicPr>
        <p:blipFill>
          <a:blip r:embed="rId6"/>
          <a:stretch>
            <a:fillRect/>
          </a:stretch>
        </p:blipFill>
        <p:spPr>
          <a:xfrm>
            <a:off x="3982278" y="9691170"/>
            <a:ext cx="3176312" cy="2370311"/>
          </a:xfrm>
          <a:prstGeom prst="rect">
            <a:avLst/>
          </a:prstGeom>
        </p:spPr>
      </p:pic>
    </p:spTree>
    <p:extLst>
      <p:ext uri="{BB962C8B-B14F-4D97-AF65-F5344CB8AC3E}">
        <p14:creationId xmlns:p14="http://schemas.microsoft.com/office/powerpoint/2010/main" val="984798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F30AFC-F6B9-76EA-0A3F-95A14DD10405}"/>
              </a:ext>
            </a:extLst>
          </p:cNvPr>
          <p:cNvSpPr txBox="1"/>
          <p:nvPr/>
        </p:nvSpPr>
        <p:spPr>
          <a:xfrm>
            <a:off x="0" y="23853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Intellectual debate, doctrine, and training</a:t>
            </a:r>
          </a:p>
          <a:p>
            <a:pPr marL="742950" lvl="1" indent="-285750">
              <a:buFont typeface="Arial" panose="020B0604020202020204" pitchFamily="34" charset="0"/>
              <a:buChar char="•"/>
            </a:pPr>
            <a:r>
              <a:rPr lang="en-US" dirty="0"/>
              <a:t>People were encouraged to debate and challenge superiors</a:t>
            </a:r>
          </a:p>
          <a:p>
            <a:pPr marL="742950" lvl="1" indent="-285750">
              <a:buFont typeface="Arial" panose="020B0604020202020204" pitchFamily="34" charset="0"/>
              <a:buChar char="•"/>
            </a:pPr>
            <a:r>
              <a:rPr lang="en-US" dirty="0"/>
              <a:t>TRADOC – US Army training and doctrine command. Created in 1973, flowers in the 80s</a:t>
            </a:r>
          </a:p>
          <a:p>
            <a:pPr marL="742950" lvl="1" indent="-285750">
              <a:buFont typeface="Arial" panose="020B0604020202020204" pitchFamily="34" charset="0"/>
              <a:buChar char="•"/>
            </a:pPr>
            <a:r>
              <a:rPr lang="en-US" dirty="0"/>
              <a:t>General Donn A. Starry’s Air-Land battle</a:t>
            </a:r>
          </a:p>
          <a:p>
            <a:pPr marL="1200150" lvl="2" indent="-285750">
              <a:buFont typeface="Arial" panose="020B0604020202020204" pitchFamily="34" charset="0"/>
              <a:buChar char="•"/>
            </a:pPr>
            <a:r>
              <a:rPr lang="en-US" dirty="0"/>
              <a:t>All US armed forces come together to have agility, initiative, depth, and synchronization</a:t>
            </a:r>
          </a:p>
          <a:p>
            <a:pPr marL="1657350" lvl="3" indent="-285750">
              <a:buFont typeface="Arial" panose="020B0604020202020204" pitchFamily="34" charset="0"/>
              <a:buChar char="•"/>
            </a:pPr>
            <a:r>
              <a:rPr lang="en-US" dirty="0"/>
              <a:t>Attack enemy everywhere at once with land, missiles, and airpower</a:t>
            </a:r>
          </a:p>
          <a:p>
            <a:pPr marL="742950" lvl="1" indent="-285750">
              <a:buFont typeface="Arial" panose="020B0604020202020204" pitchFamily="34" charset="0"/>
              <a:buChar char="•"/>
            </a:pPr>
            <a:r>
              <a:rPr lang="en-US" dirty="0"/>
              <a:t>Ft. Irwin – National Training center</a:t>
            </a:r>
          </a:p>
          <a:p>
            <a:pPr marL="1200150" lvl="2" indent="-285750">
              <a:buFont typeface="Arial" panose="020B0604020202020204" pitchFamily="34" charset="0"/>
              <a:buChar char="•"/>
            </a:pPr>
            <a:r>
              <a:rPr lang="en-US" dirty="0"/>
              <a:t>Professional practice squads would study and use OPFOR (opposing force) tactics to prepare soldiers for fighting them.</a:t>
            </a:r>
          </a:p>
          <a:p>
            <a:pPr marL="1200150" lvl="2"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E6F8B608-5E1D-5542-9054-BE508E3C2FDF}"/>
              </a:ext>
            </a:extLst>
          </p:cNvPr>
          <p:cNvPicPr>
            <a:picLocks noChangeAspect="1"/>
          </p:cNvPicPr>
          <p:nvPr/>
        </p:nvPicPr>
        <p:blipFill>
          <a:blip r:embed="rId2"/>
          <a:stretch>
            <a:fillRect/>
          </a:stretch>
        </p:blipFill>
        <p:spPr>
          <a:xfrm>
            <a:off x="259718" y="3422850"/>
            <a:ext cx="2124371" cy="2086266"/>
          </a:xfrm>
          <a:prstGeom prst="rect">
            <a:avLst/>
          </a:prstGeom>
        </p:spPr>
      </p:pic>
      <p:pic>
        <p:nvPicPr>
          <p:cNvPr id="8" name="Picture 7">
            <a:extLst>
              <a:ext uri="{FF2B5EF4-FFF2-40B4-BE49-F238E27FC236}">
                <a16:creationId xmlns:a16="http://schemas.microsoft.com/office/drawing/2014/main" id="{CF82DC05-EF94-9DC4-372F-D0401CA2DB8A}"/>
              </a:ext>
            </a:extLst>
          </p:cNvPr>
          <p:cNvPicPr>
            <a:picLocks noChangeAspect="1"/>
          </p:cNvPicPr>
          <p:nvPr/>
        </p:nvPicPr>
        <p:blipFill>
          <a:blip r:embed="rId3"/>
          <a:stretch>
            <a:fillRect/>
          </a:stretch>
        </p:blipFill>
        <p:spPr>
          <a:xfrm>
            <a:off x="2558866" y="3422850"/>
            <a:ext cx="3743847" cy="2086266"/>
          </a:xfrm>
          <a:prstGeom prst="rect">
            <a:avLst/>
          </a:prstGeom>
        </p:spPr>
      </p:pic>
      <p:pic>
        <p:nvPicPr>
          <p:cNvPr id="10" name="Picture 9">
            <a:extLst>
              <a:ext uri="{FF2B5EF4-FFF2-40B4-BE49-F238E27FC236}">
                <a16:creationId xmlns:a16="http://schemas.microsoft.com/office/drawing/2014/main" id="{044F325E-8537-F224-251D-234057997C4E}"/>
              </a:ext>
            </a:extLst>
          </p:cNvPr>
          <p:cNvPicPr>
            <a:picLocks noChangeAspect="1"/>
          </p:cNvPicPr>
          <p:nvPr/>
        </p:nvPicPr>
        <p:blipFill>
          <a:blip r:embed="rId4"/>
          <a:stretch>
            <a:fillRect/>
          </a:stretch>
        </p:blipFill>
        <p:spPr>
          <a:xfrm>
            <a:off x="6446860" y="3422850"/>
            <a:ext cx="2095792" cy="2095792"/>
          </a:xfrm>
          <a:prstGeom prst="rect">
            <a:avLst/>
          </a:prstGeom>
        </p:spPr>
      </p:pic>
      <p:sp>
        <p:nvSpPr>
          <p:cNvPr id="11" name="TextBox 10">
            <a:extLst>
              <a:ext uri="{FF2B5EF4-FFF2-40B4-BE49-F238E27FC236}">
                <a16:creationId xmlns:a16="http://schemas.microsoft.com/office/drawing/2014/main" id="{A86C02A3-CCC1-26DB-9CB9-F2BD419E7668}"/>
              </a:ext>
            </a:extLst>
          </p:cNvPr>
          <p:cNvSpPr txBox="1"/>
          <p:nvPr/>
        </p:nvSpPr>
        <p:spPr>
          <a:xfrm>
            <a:off x="0" y="767198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Gulf war coalition</a:t>
            </a:r>
          </a:p>
          <a:p>
            <a:pPr marL="742950" lvl="1" indent="-285750">
              <a:buFont typeface="Arial" panose="020B0604020202020204" pitchFamily="34" charset="0"/>
              <a:buChar char="•"/>
            </a:pPr>
            <a:r>
              <a:rPr lang="en-US" dirty="0"/>
              <a:t>Context: Saddam Hussein had  invaded Iraq, taking control of 20% of the world’s oil reserves. He also planned to invade Saudi Arabia, which would give him control of 40%.</a:t>
            </a:r>
          </a:p>
          <a:p>
            <a:pPr marL="1200150" lvl="2" indent="-285750">
              <a:buFont typeface="Arial" panose="020B0604020202020204" pitchFamily="34" charset="0"/>
              <a:buChar char="•"/>
            </a:pPr>
            <a:r>
              <a:rPr lang="en-US" dirty="0"/>
              <a:t>Saddam also had the 4</a:t>
            </a:r>
            <a:r>
              <a:rPr lang="en-US" baseline="30000" dirty="0"/>
              <a:t>th</a:t>
            </a:r>
            <a:r>
              <a:rPr lang="en-US" dirty="0"/>
              <a:t> largest army, chemical weapons and medium ranged missiles</a:t>
            </a:r>
          </a:p>
          <a:p>
            <a:pPr marL="742950" lvl="1" indent="-285750">
              <a:buFont typeface="Arial" panose="020B0604020202020204" pitchFamily="34" charset="0"/>
              <a:buChar char="•"/>
            </a:pPr>
            <a:r>
              <a:rPr lang="en-US" dirty="0"/>
              <a:t>Bush believed it necessary to build a coalition before acting against Iraq</a:t>
            </a:r>
          </a:p>
          <a:p>
            <a:pPr marL="1200150" lvl="2" indent="-285750">
              <a:buFont typeface="Arial" panose="020B0604020202020204" pitchFamily="34" charset="0"/>
              <a:buChar char="•"/>
            </a:pPr>
            <a:r>
              <a:rPr lang="en-US" dirty="0"/>
              <a:t>Got support of the UN</a:t>
            </a:r>
          </a:p>
          <a:p>
            <a:pPr marL="1200150" lvl="2" indent="-285750">
              <a:buFont typeface="Arial" panose="020B0604020202020204" pitchFamily="34" charset="0"/>
              <a:buChar char="•"/>
            </a:pPr>
            <a:r>
              <a:rPr lang="en-US" dirty="0"/>
              <a:t>gets Isreal to agree to stay out of the conflict (necessary to get support of Arabic countries)</a:t>
            </a:r>
          </a:p>
          <a:p>
            <a:pPr marL="1200150" lvl="2" indent="-285750">
              <a:buFont typeface="Arial" panose="020B0604020202020204" pitchFamily="34" charset="0"/>
              <a:buChar char="•"/>
            </a:pPr>
            <a:r>
              <a:rPr lang="en-US" dirty="0"/>
              <a:t>Got Saudi Arabia to agree to allow American troops into the country</a:t>
            </a:r>
          </a:p>
          <a:p>
            <a:pPr marL="1200150" lvl="2" indent="-285750">
              <a:buFont typeface="Arial" panose="020B0604020202020204" pitchFamily="34" charset="0"/>
              <a:buChar char="•"/>
            </a:pPr>
            <a:r>
              <a:rPr lang="en-US" dirty="0"/>
              <a:t>Got Turkey to put an army on Iraq’s border to threaten another front</a:t>
            </a:r>
          </a:p>
          <a:p>
            <a:pPr marL="1200150" lvl="2" indent="-285750">
              <a:buFont typeface="Arial" panose="020B0604020202020204" pitchFamily="34" charset="0"/>
              <a:buChar char="•"/>
            </a:pPr>
            <a:r>
              <a:rPr lang="en-US" dirty="0"/>
              <a:t>Got 26 nations to contribute military force in the conflict</a:t>
            </a:r>
          </a:p>
        </p:txBody>
      </p:sp>
      <p:pic>
        <p:nvPicPr>
          <p:cNvPr id="13" name="Picture 12">
            <a:extLst>
              <a:ext uri="{FF2B5EF4-FFF2-40B4-BE49-F238E27FC236}">
                <a16:creationId xmlns:a16="http://schemas.microsoft.com/office/drawing/2014/main" id="{363FE5D0-1A6A-C8D1-B28B-39E360607B84}"/>
              </a:ext>
            </a:extLst>
          </p:cNvPr>
          <p:cNvPicPr>
            <a:picLocks noChangeAspect="1"/>
          </p:cNvPicPr>
          <p:nvPr/>
        </p:nvPicPr>
        <p:blipFill>
          <a:blip r:embed="rId5"/>
          <a:stretch>
            <a:fillRect/>
          </a:stretch>
        </p:blipFill>
        <p:spPr>
          <a:xfrm>
            <a:off x="825706" y="5749304"/>
            <a:ext cx="2791215" cy="1867161"/>
          </a:xfrm>
          <a:prstGeom prst="rect">
            <a:avLst/>
          </a:prstGeom>
        </p:spPr>
      </p:pic>
      <p:pic>
        <p:nvPicPr>
          <p:cNvPr id="15" name="Picture 14">
            <a:extLst>
              <a:ext uri="{FF2B5EF4-FFF2-40B4-BE49-F238E27FC236}">
                <a16:creationId xmlns:a16="http://schemas.microsoft.com/office/drawing/2014/main" id="{862E2C58-A33B-983F-5513-21B3756DEF66}"/>
              </a:ext>
            </a:extLst>
          </p:cNvPr>
          <p:cNvPicPr>
            <a:picLocks noChangeAspect="1"/>
          </p:cNvPicPr>
          <p:nvPr/>
        </p:nvPicPr>
        <p:blipFill>
          <a:blip r:embed="rId6"/>
          <a:stretch>
            <a:fillRect/>
          </a:stretch>
        </p:blipFill>
        <p:spPr>
          <a:xfrm>
            <a:off x="4343399" y="5954121"/>
            <a:ext cx="2532047" cy="1662344"/>
          </a:xfrm>
          <a:prstGeom prst="rect">
            <a:avLst/>
          </a:prstGeom>
        </p:spPr>
      </p:pic>
    </p:spTree>
    <p:extLst>
      <p:ext uri="{BB962C8B-B14F-4D97-AF65-F5344CB8AC3E}">
        <p14:creationId xmlns:p14="http://schemas.microsoft.com/office/powerpoint/2010/main" val="1655241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00CAF-63A6-85CC-8F53-3A8C598E9AC7}"/>
              </a:ext>
            </a:extLst>
          </p:cNvPr>
          <p:cNvPicPr>
            <a:picLocks noChangeAspect="1"/>
          </p:cNvPicPr>
          <p:nvPr/>
        </p:nvPicPr>
        <p:blipFill>
          <a:blip r:embed="rId2"/>
          <a:stretch>
            <a:fillRect/>
          </a:stretch>
        </p:blipFill>
        <p:spPr>
          <a:xfrm>
            <a:off x="1633159" y="194273"/>
            <a:ext cx="5420481" cy="2314898"/>
          </a:xfrm>
          <a:prstGeom prst="rect">
            <a:avLst/>
          </a:prstGeom>
        </p:spPr>
      </p:pic>
      <p:sp>
        <p:nvSpPr>
          <p:cNvPr id="4" name="TextBox 3">
            <a:extLst>
              <a:ext uri="{FF2B5EF4-FFF2-40B4-BE49-F238E27FC236}">
                <a16:creationId xmlns:a16="http://schemas.microsoft.com/office/drawing/2014/main" id="{980E4BB1-834E-51DF-10F3-22B31DE1D668}"/>
              </a:ext>
            </a:extLst>
          </p:cNvPr>
          <p:cNvSpPr txBox="1"/>
          <p:nvPr/>
        </p:nvSpPr>
        <p:spPr>
          <a:xfrm>
            <a:off x="0" y="2637183"/>
            <a:ext cx="8686800" cy="8679299"/>
          </a:xfrm>
          <a:prstGeom prst="rect">
            <a:avLst/>
          </a:prstGeom>
          <a:noFill/>
        </p:spPr>
        <p:txBody>
          <a:bodyPr wrap="square" rtlCol="0">
            <a:spAutoFit/>
          </a:bodyPr>
          <a:lstStyle/>
          <a:p>
            <a:pPr marL="285750" indent="-285750">
              <a:buFont typeface="Arial" panose="020B0604020202020204" pitchFamily="34" charset="0"/>
              <a:buChar char="•"/>
            </a:pPr>
            <a:r>
              <a:rPr lang="en-US" dirty="0"/>
              <a:t>Normal Schwarzkopf’s plan to defeat Iraq </a:t>
            </a:r>
          </a:p>
          <a:p>
            <a:pPr marL="742950" lvl="1" indent="-285750">
              <a:buFont typeface="Arial" panose="020B0604020202020204" pitchFamily="34" charset="0"/>
              <a:buChar char="•"/>
            </a:pPr>
            <a:r>
              <a:rPr lang="en-US" dirty="0"/>
              <a:t>The objective was to get Saddam out of Kuwait, not invade Iraq</a:t>
            </a:r>
          </a:p>
          <a:p>
            <a:pPr marL="742950" lvl="1" indent="-285750">
              <a:buFont typeface="Arial" panose="020B0604020202020204" pitchFamily="34" charset="0"/>
              <a:buChar char="•"/>
            </a:pPr>
            <a:r>
              <a:rPr lang="en-US" dirty="0"/>
              <a:t>Four Phases</a:t>
            </a:r>
          </a:p>
          <a:p>
            <a:pPr marL="1200150" lvl="2" indent="-285750">
              <a:buFont typeface="Arial" panose="020B0604020202020204" pitchFamily="34" charset="0"/>
              <a:buChar char="•"/>
            </a:pPr>
            <a:r>
              <a:rPr lang="en-US" dirty="0"/>
              <a:t>Air attacks over Iraq – destroy planes, radio and communications</a:t>
            </a:r>
          </a:p>
          <a:p>
            <a:pPr marL="1200150" lvl="2" indent="-285750">
              <a:buFont typeface="Arial" panose="020B0604020202020204" pitchFamily="34" charset="0"/>
              <a:buChar char="•"/>
            </a:pPr>
            <a:r>
              <a:rPr lang="en-US" dirty="0"/>
              <a:t>Get air superiority over Kuwait</a:t>
            </a:r>
          </a:p>
          <a:p>
            <a:pPr marL="1200150" lvl="2" indent="-285750">
              <a:buFont typeface="Arial" panose="020B0604020202020204" pitchFamily="34" charset="0"/>
              <a:buChar char="•"/>
            </a:pPr>
            <a:r>
              <a:rPr lang="en-US" dirty="0"/>
              <a:t>Perform air attacks on Iraq army</a:t>
            </a:r>
          </a:p>
          <a:p>
            <a:pPr marL="1200150" lvl="2" indent="-285750">
              <a:buFont typeface="Arial" panose="020B0604020202020204" pitchFamily="34" charset="0"/>
              <a:buChar char="•"/>
            </a:pPr>
            <a:r>
              <a:rPr lang="en-US" dirty="0"/>
              <a:t>Ground Invasion</a:t>
            </a:r>
          </a:p>
          <a:p>
            <a:pPr marL="285750" indent="-285750">
              <a:buFont typeface="Arial" panose="020B0604020202020204" pitchFamily="34" charset="0"/>
              <a:buChar char="•"/>
            </a:pPr>
            <a:r>
              <a:rPr lang="en-US" dirty="0"/>
              <a:t>Operation Desert Storm (1991)</a:t>
            </a:r>
          </a:p>
          <a:p>
            <a:pPr marL="742950" lvl="1" indent="-285750">
              <a:buFont typeface="Arial" panose="020B0604020202020204" pitchFamily="34" charset="0"/>
              <a:buChar char="•"/>
            </a:pPr>
            <a:r>
              <a:rPr lang="en-US" dirty="0"/>
              <a:t>Phase one of the plan goes through.</a:t>
            </a:r>
          </a:p>
          <a:p>
            <a:pPr marL="1200150" lvl="2" indent="-285750">
              <a:buFont typeface="Arial" panose="020B0604020202020204" pitchFamily="34" charset="0"/>
              <a:buChar char="•"/>
            </a:pPr>
            <a:r>
              <a:rPr lang="en-US" dirty="0"/>
              <a:t>Helicopters destroy radar facilities near Iraq border with Saudi Arabia, planes move in and destroy targets in Baghdad</a:t>
            </a:r>
          </a:p>
          <a:p>
            <a:pPr marL="1200150" lvl="2" indent="-285750">
              <a:buFont typeface="Arial" panose="020B0604020202020204" pitchFamily="34" charset="0"/>
              <a:buChar char="•"/>
            </a:pPr>
            <a:r>
              <a:rPr lang="en-US" dirty="0"/>
              <a:t>Bombs kill family members of high-ranking military officials, the USA stops bombing</a:t>
            </a:r>
          </a:p>
          <a:p>
            <a:pPr marL="742950" lvl="1" indent="-285750">
              <a:buFont typeface="Arial" panose="020B0604020202020204" pitchFamily="34" charset="0"/>
              <a:buChar char="•"/>
            </a:pPr>
            <a:r>
              <a:rPr lang="en-US" dirty="0"/>
              <a:t>As retaliation, Iraq shoots scud missiles at targets in Saudi Arabia and Israel; a good portion are shot down by Patriot defense systems</a:t>
            </a:r>
          </a:p>
          <a:p>
            <a:pPr marL="742950" lvl="1" indent="-285750">
              <a:buFont typeface="Arial" panose="020B0604020202020204" pitchFamily="34" charset="0"/>
              <a:buChar char="•"/>
            </a:pPr>
            <a:r>
              <a:rPr lang="en-US" dirty="0"/>
              <a:t>Air raids against ground Iraqi targets cause great demoralization among troops due to the sounds and fear of the planes and missiles</a:t>
            </a:r>
          </a:p>
          <a:p>
            <a:pPr marL="742950" lvl="1" indent="-285750">
              <a:buFont typeface="Arial" panose="020B0604020202020204" pitchFamily="34" charset="0"/>
              <a:buChar char="•"/>
            </a:pPr>
            <a:r>
              <a:rPr lang="en-US" dirty="0"/>
              <a:t>Ground Assault: Right jab and left hook</a:t>
            </a:r>
          </a:p>
          <a:p>
            <a:pPr marL="1200150" lvl="2" indent="-285750">
              <a:buFont typeface="Arial" panose="020B0604020202020204" pitchFamily="34" charset="0"/>
              <a:buChar char="•"/>
            </a:pPr>
            <a:r>
              <a:rPr lang="en-US" dirty="0"/>
              <a:t>A small attack would be launched against forces in Kuwait, while an envelopment would be created by sweeping into Iraq</a:t>
            </a:r>
          </a:p>
          <a:p>
            <a:pPr marL="1657350" lvl="3" indent="-285750">
              <a:buFont typeface="Arial" panose="020B0604020202020204" pitchFamily="34" charset="0"/>
              <a:buChar char="•"/>
            </a:pPr>
            <a:r>
              <a:rPr lang="en-US" dirty="0"/>
              <a:t>Deception was needed to convince the Iraqis that no attack was coming into Iraq.</a:t>
            </a:r>
          </a:p>
          <a:p>
            <a:pPr marL="1657350" lvl="3" indent="-285750">
              <a:buFont typeface="Arial" panose="020B0604020202020204" pitchFamily="34" charset="0"/>
              <a:buChar char="•"/>
            </a:pPr>
            <a:r>
              <a:rPr lang="en-US" dirty="0"/>
              <a:t>While Iraq still had communications and air reconnaissance, all troops were stationed on Saudi Arabia-Kuwait border.</a:t>
            </a:r>
          </a:p>
          <a:p>
            <a:pPr marL="1657350" lvl="3" indent="-285750">
              <a:buFont typeface="Arial" panose="020B0604020202020204" pitchFamily="34" charset="0"/>
              <a:buChar char="•"/>
            </a:pPr>
            <a:r>
              <a:rPr lang="en-US" dirty="0"/>
              <a:t>After phase 1 of Schwarzkopf’s plan, forces were moved out, and now because of the lack of air, Iraq couldn’t see this.</a:t>
            </a:r>
          </a:p>
          <a:p>
            <a:pPr marL="1200150" lvl="2" indent="-285750">
              <a:buFont typeface="Arial" panose="020B0604020202020204" pitchFamily="34" charset="0"/>
              <a:buChar char="•"/>
            </a:pPr>
            <a:r>
              <a:rPr lang="en-US" dirty="0"/>
              <a:t>Due to the technological superiority of the American weaponry, it was a great victory</a:t>
            </a:r>
          </a:p>
          <a:p>
            <a:pPr marL="1657350" lvl="3" indent="-285750">
              <a:buFont typeface="Arial" panose="020B0604020202020204" pitchFamily="34" charset="0"/>
              <a:buChar char="•"/>
            </a:pPr>
            <a:r>
              <a:rPr lang="en-US" dirty="0"/>
              <a:t>Iraq forces had fought against under armed Iranian infantry, and now they couldn’t handle the technological superiority America had</a:t>
            </a:r>
          </a:p>
          <a:p>
            <a:pPr marL="1200150" lvl="2" indent="-285750">
              <a:buFont typeface="Arial" panose="020B0604020202020204" pitchFamily="34" charset="0"/>
              <a:buChar char="•"/>
            </a:pPr>
            <a:r>
              <a:rPr lang="en-US" dirty="0"/>
              <a:t>Operations ceased when Iraqi forces left Kuwait</a:t>
            </a:r>
          </a:p>
        </p:txBody>
      </p:sp>
    </p:spTree>
    <p:extLst>
      <p:ext uri="{BB962C8B-B14F-4D97-AF65-F5344CB8AC3E}">
        <p14:creationId xmlns:p14="http://schemas.microsoft.com/office/powerpoint/2010/main" val="2000496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F25E2-E8FC-97EF-154D-D49973E8FF02}"/>
              </a:ext>
            </a:extLst>
          </p:cNvPr>
          <p:cNvPicPr>
            <a:picLocks noChangeAspect="1"/>
          </p:cNvPicPr>
          <p:nvPr/>
        </p:nvPicPr>
        <p:blipFill>
          <a:blip r:embed="rId2"/>
          <a:stretch>
            <a:fillRect/>
          </a:stretch>
        </p:blipFill>
        <p:spPr>
          <a:xfrm>
            <a:off x="225744" y="0"/>
            <a:ext cx="8235311" cy="6040930"/>
          </a:xfrm>
          <a:prstGeom prst="rect">
            <a:avLst/>
          </a:prstGeom>
        </p:spPr>
      </p:pic>
      <p:pic>
        <p:nvPicPr>
          <p:cNvPr id="5" name="Picture 4">
            <a:extLst>
              <a:ext uri="{FF2B5EF4-FFF2-40B4-BE49-F238E27FC236}">
                <a16:creationId xmlns:a16="http://schemas.microsoft.com/office/drawing/2014/main" id="{45B464E2-25BF-FAF6-54BF-885C7A08A224}"/>
              </a:ext>
            </a:extLst>
          </p:cNvPr>
          <p:cNvPicPr>
            <a:picLocks noChangeAspect="1"/>
          </p:cNvPicPr>
          <p:nvPr/>
        </p:nvPicPr>
        <p:blipFill>
          <a:blip r:embed="rId3"/>
          <a:stretch>
            <a:fillRect/>
          </a:stretch>
        </p:blipFill>
        <p:spPr>
          <a:xfrm>
            <a:off x="261729" y="6040930"/>
            <a:ext cx="8163339" cy="6151070"/>
          </a:xfrm>
          <a:prstGeom prst="rect">
            <a:avLst/>
          </a:prstGeom>
        </p:spPr>
      </p:pic>
    </p:spTree>
    <p:extLst>
      <p:ext uri="{BB962C8B-B14F-4D97-AF65-F5344CB8AC3E}">
        <p14:creationId xmlns:p14="http://schemas.microsoft.com/office/powerpoint/2010/main" val="3980373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8289</TotalTime>
  <Words>13223</Words>
  <Application>Microsoft Office PowerPoint</Application>
  <PresentationFormat>Custom</PresentationFormat>
  <Paragraphs>1009</Paragraphs>
  <Slides>84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49</cp:revision>
  <dcterms:created xsi:type="dcterms:W3CDTF">2024-08-20T00:05:07Z</dcterms:created>
  <dcterms:modified xsi:type="dcterms:W3CDTF">2024-12-02T23:01:23Z</dcterms:modified>
</cp:coreProperties>
</file>